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3" r:id="rId4"/>
    <p:sldId id="264" r:id="rId5"/>
    <p:sldId id="265" r:id="rId6"/>
    <p:sldId id="270" r:id="rId7"/>
    <p:sldId id="266" r:id="rId8"/>
    <p:sldId id="269" r:id="rId9"/>
    <p:sldId id="268" r:id="rId10"/>
    <p:sldId id="267" r:id="rId11"/>
    <p:sldId id="273" r:id="rId12"/>
    <p:sldId id="272" r:id="rId13"/>
    <p:sldId id="271" r:id="rId14"/>
    <p:sldId id="277" r:id="rId15"/>
    <p:sldId id="276" r:id="rId16"/>
    <p:sldId id="280" r:id="rId17"/>
    <p:sldId id="274" r:id="rId18"/>
    <p:sldId id="279" r:id="rId19"/>
    <p:sldId id="278" r:id="rId20"/>
    <p:sldId id="275" r:id="rId21"/>
    <p:sldId id="281"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462" y="4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20.11.2016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20.11.2016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20.11.2016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20.11.2016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20.11.2016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20.11.2016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20.11.2016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71800" y="260648"/>
            <a:ext cx="5684168" cy="2232248"/>
          </a:xfrm>
        </p:spPr>
        <p:txBody>
          <a:bodyPr>
            <a:normAutofit fontScale="90000"/>
            <a:scene3d>
              <a:camera prst="orthographicFront"/>
              <a:lightRig rig="threePt" dir="t"/>
            </a:scene3d>
            <a:sp3d extrusionH="57150">
              <a:bevelT w="38100" h="38100"/>
            </a:sp3d>
          </a:bodyPr>
          <a:lstStyle/>
          <a:p>
            <a:r>
              <a:rPr lang="de-DE" sz="6000" b="1" dirty="0" smtClean="0">
                <a:effectLst>
                  <a:outerShdw blurRad="38100" dist="38100" dir="2700000" algn="tl">
                    <a:srgbClr val="000000">
                      <a:alpha val="43137"/>
                    </a:srgbClr>
                  </a:outerShdw>
                </a:effectLst>
              </a:rPr>
              <a:t/>
            </a:r>
            <a:br>
              <a:rPr lang="de-DE" sz="6000" b="1" dirty="0" smtClean="0">
                <a:effectLst>
                  <a:outerShdw blurRad="38100" dist="38100" dir="2700000" algn="tl">
                    <a:srgbClr val="000000">
                      <a:alpha val="43137"/>
                    </a:srgbClr>
                  </a:outerShdw>
                </a:effectLst>
              </a:rPr>
            </a:br>
            <a:r>
              <a:rPr lang="de-DE" sz="6000" b="1" dirty="0" smtClean="0">
                <a:solidFill>
                  <a:schemeClr val="accent2">
                    <a:lumMod val="50000"/>
                  </a:schemeClr>
                </a:solidFill>
                <a:effectLst>
                  <a:outerShdw blurRad="38100" dist="38100" dir="2700000" algn="tl">
                    <a:srgbClr val="000000">
                      <a:alpha val="43137"/>
                    </a:srgbClr>
                  </a:outerShdw>
                </a:effectLst>
              </a:rPr>
              <a:t>Bibliotheken </a:t>
            </a:r>
            <a:r>
              <a:rPr lang="de-DE" sz="6000" b="1" dirty="0">
                <a:solidFill>
                  <a:schemeClr val="accent2">
                    <a:lumMod val="50000"/>
                  </a:schemeClr>
                </a:solidFill>
                <a:effectLst>
                  <a:outerShdw blurRad="38100" dist="38100" dir="2700000" algn="tl">
                    <a:srgbClr val="000000">
                      <a:alpha val="43137"/>
                    </a:srgbClr>
                  </a:outerShdw>
                </a:effectLst>
              </a:rPr>
              <a:t>gestern und heute</a:t>
            </a:r>
            <a:r>
              <a:rPr lang="ru-RU" sz="6000" b="1" dirty="0">
                <a:effectLst>
                  <a:outerShdw blurRad="38100" dist="38100" dir="2700000" algn="tl">
                    <a:srgbClr val="000000">
                      <a:alpha val="43137"/>
                    </a:srgbClr>
                  </a:outerShdw>
                </a:effectLst>
              </a:rPr>
              <a:t/>
            </a:r>
            <a:br>
              <a:rPr lang="ru-RU" sz="6000" b="1" dirty="0">
                <a:effectLst>
                  <a:outerShdw blurRad="38100" dist="38100" dir="2700000" algn="tl">
                    <a:srgbClr val="000000">
                      <a:alpha val="43137"/>
                    </a:srgbClr>
                  </a:outerShdw>
                </a:effectLst>
              </a:rPr>
            </a:br>
            <a:endParaRPr lang="uk-UA" sz="6000" dirty="0">
              <a:solidFill>
                <a:srgbClr val="FF0000">
                  <a:alpha val="95000"/>
                </a:srgbClr>
              </a:solidFill>
            </a:endParaRPr>
          </a:p>
        </p:txBody>
      </p:sp>
    </p:spTree>
    <p:extLst>
      <p:ext uri="{BB962C8B-B14F-4D97-AF65-F5344CB8AC3E}">
        <p14:creationId xmlns:p14="http://schemas.microsoft.com/office/powerpoint/2010/main" val="1442274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274638"/>
            <a:ext cx="6995120" cy="1143000"/>
          </a:xfrm>
        </p:spPr>
        <p:txBody>
          <a:bodyPr>
            <a:normAutofit/>
            <a:scene3d>
              <a:camera prst="orthographicFront"/>
              <a:lightRig rig="threePt" dir="t"/>
            </a:scene3d>
            <a:sp3d extrusionH="57150">
              <a:bevelT w="38100" h="38100"/>
            </a:sp3d>
          </a:bodyPr>
          <a:lstStyle/>
          <a:p>
            <a:r>
              <a:rPr lang="de-DE" sz="3600" b="1" dirty="0" err="1">
                <a:solidFill>
                  <a:srgbClr val="4F271C">
                    <a:satMod val="130000"/>
                  </a:srgbClr>
                </a:solidFill>
                <a:latin typeface="Gill Sans MT" pitchFamily="34" charset="0"/>
                <a:cs typeface="Times New Roman" pitchFamily="18" charset="0"/>
              </a:rPr>
              <a:t>Europeana</a:t>
            </a:r>
            <a:endParaRPr lang="uk-UA" sz="5400" dirty="0">
              <a:solidFill>
                <a:srgbClr val="FF0000">
                  <a:alpha val="95000"/>
                </a:srgbClr>
              </a:solidFill>
            </a:endParaRPr>
          </a:p>
        </p:txBody>
      </p:sp>
      <p:sp>
        <p:nvSpPr>
          <p:cNvPr id="3" name="Объект 2"/>
          <p:cNvSpPr>
            <a:spLocks noGrp="1"/>
          </p:cNvSpPr>
          <p:nvPr>
            <p:ph idx="1"/>
          </p:nvPr>
        </p:nvSpPr>
        <p:spPr>
          <a:xfrm>
            <a:off x="1835696" y="1600200"/>
            <a:ext cx="6851104" cy="4525963"/>
          </a:xfrm>
        </p:spPr>
        <p:txBody>
          <a:bodyPr>
            <a:normAutofit fontScale="92500" lnSpcReduction="20000"/>
          </a:bodyPr>
          <a:lstStyle/>
          <a:p>
            <a:pPr marL="0" indent="0" algn="just">
              <a:buNone/>
            </a:pPr>
            <a:r>
              <a:rPr lang="de-DE" dirty="0" err="1">
                <a:solidFill>
                  <a:srgbClr val="4F271C">
                    <a:satMod val="130000"/>
                  </a:srgbClr>
                </a:solidFill>
                <a:latin typeface="Gill Sans MT" pitchFamily="34" charset="0"/>
                <a:ea typeface="+mj-ea"/>
                <a:cs typeface="Times New Roman" pitchFamily="18" charset="0"/>
              </a:rPr>
              <a:t>Europeana</a:t>
            </a:r>
            <a:r>
              <a:rPr lang="de-DE" dirty="0">
                <a:solidFill>
                  <a:srgbClr val="4F271C">
                    <a:satMod val="130000"/>
                  </a:srgbClr>
                </a:solidFill>
                <a:latin typeface="Gill Sans MT" pitchFamily="34" charset="0"/>
                <a:ea typeface="+mj-ea"/>
                <a:cs typeface="Times New Roman" pitchFamily="18" charset="0"/>
              </a:rPr>
              <a:t> ist die erste gemeinsame digitale Bibliothek der EU-Länder. Das Projekt startete</a:t>
            </a:r>
            <a:r>
              <a:rPr lang="en-US" dirty="0">
                <a:solidFill>
                  <a:srgbClr val="4F271C">
                    <a:satMod val="130000"/>
                  </a:srgbClr>
                </a:solidFill>
                <a:latin typeface="Gill Sans MT" pitchFamily="34" charset="0"/>
                <a:ea typeface="+mj-ea"/>
                <a:cs typeface="Times New Roman" pitchFamily="18" charset="0"/>
              </a:rPr>
              <a:t> </a:t>
            </a:r>
            <a:r>
              <a:rPr lang="de-DE" dirty="0">
                <a:solidFill>
                  <a:srgbClr val="4F271C">
                    <a:satMod val="130000"/>
                  </a:srgbClr>
                </a:solidFill>
                <a:latin typeface="Gill Sans MT" pitchFamily="34" charset="0"/>
                <a:ea typeface="+mj-ea"/>
                <a:cs typeface="Times New Roman" pitchFamily="18" charset="0"/>
              </a:rPr>
              <a:t>2007 unter dem Namen </a:t>
            </a:r>
            <a:r>
              <a:rPr lang="de-DE" i="1" dirty="0">
                <a:solidFill>
                  <a:srgbClr val="4F271C">
                    <a:satMod val="130000"/>
                  </a:srgbClr>
                </a:solidFill>
                <a:latin typeface="Gill Sans MT" pitchFamily="34" charset="0"/>
                <a:ea typeface="+mj-ea"/>
                <a:cs typeface="Times New Roman" pitchFamily="18" charset="0"/>
              </a:rPr>
              <a:t>European digital </a:t>
            </a:r>
            <a:r>
              <a:rPr lang="de-DE" i="1" dirty="0" err="1">
                <a:solidFill>
                  <a:srgbClr val="4F271C">
                    <a:satMod val="130000"/>
                  </a:srgbClr>
                </a:solidFill>
                <a:latin typeface="Gill Sans MT" pitchFamily="34" charset="0"/>
                <a:ea typeface="+mj-ea"/>
                <a:cs typeface="Times New Roman" pitchFamily="18" charset="0"/>
              </a:rPr>
              <a:t>library</a:t>
            </a:r>
            <a:r>
              <a:rPr lang="de-DE" i="1" dirty="0">
                <a:solidFill>
                  <a:srgbClr val="4F271C">
                    <a:satMod val="130000"/>
                  </a:srgbClr>
                </a:solidFill>
                <a:latin typeface="Gill Sans MT" pitchFamily="34" charset="0"/>
                <a:ea typeface="+mj-ea"/>
                <a:cs typeface="Times New Roman" pitchFamily="18" charset="0"/>
              </a:rPr>
              <a:t> </a:t>
            </a:r>
            <a:r>
              <a:rPr lang="de-DE" i="1" dirty="0" err="1">
                <a:solidFill>
                  <a:srgbClr val="4F271C">
                    <a:satMod val="130000"/>
                  </a:srgbClr>
                </a:solidFill>
                <a:latin typeface="Gill Sans MT" pitchFamily="34" charset="0"/>
                <a:ea typeface="+mj-ea"/>
                <a:cs typeface="Times New Roman" pitchFamily="18" charset="0"/>
              </a:rPr>
              <a:t>network</a:t>
            </a:r>
            <a:r>
              <a:rPr lang="de-DE" dirty="0">
                <a:solidFill>
                  <a:srgbClr val="4F271C">
                    <a:satMod val="130000"/>
                  </a:srgbClr>
                </a:solidFill>
                <a:latin typeface="Gill Sans MT" pitchFamily="34" charset="0"/>
                <a:ea typeface="+mj-ea"/>
                <a:cs typeface="Times New Roman" pitchFamily="18" charset="0"/>
              </a:rPr>
              <a:t> - </a:t>
            </a:r>
            <a:r>
              <a:rPr lang="de-DE" dirty="0" err="1">
                <a:solidFill>
                  <a:srgbClr val="4F271C">
                    <a:satMod val="130000"/>
                  </a:srgbClr>
                </a:solidFill>
                <a:latin typeface="Gill Sans MT" pitchFamily="34" charset="0"/>
                <a:ea typeface="+mj-ea"/>
                <a:cs typeface="Times New Roman" pitchFamily="18" charset="0"/>
              </a:rPr>
              <a:t>EDLnet</a:t>
            </a:r>
            <a:r>
              <a:rPr lang="de-DE" dirty="0">
                <a:solidFill>
                  <a:srgbClr val="4F271C">
                    <a:satMod val="130000"/>
                  </a:srgbClr>
                </a:solidFill>
                <a:latin typeface="Gill Sans MT" pitchFamily="34" charset="0"/>
                <a:ea typeface="+mj-ea"/>
                <a:cs typeface="Times New Roman" pitchFamily="18" charset="0"/>
              </a:rPr>
              <a:t> (Netzwerk Europäische Digitale Bibliothek) und ging am 20. November 2008 online. Das Portal soll bis 2010 Zugriff auf 6 Millionen Filme, Fotos, Gemälde, Töne, Karten, Manuskripte, Bücher, Zeitungen und </a:t>
            </a:r>
            <a:r>
              <a:rPr lang="de-DE" dirty="0" err="1">
                <a:solidFill>
                  <a:srgbClr val="4F271C">
                    <a:satMod val="130000"/>
                  </a:srgbClr>
                </a:solidFill>
                <a:latin typeface="Gill Sans MT" pitchFamily="34" charset="0"/>
                <a:ea typeface="+mj-ea"/>
                <a:cs typeface="Times New Roman" pitchFamily="18" charset="0"/>
              </a:rPr>
              <a:t>Textdo­kumente</a:t>
            </a:r>
            <a:r>
              <a:rPr lang="de-DE" dirty="0">
                <a:solidFill>
                  <a:srgbClr val="4F271C">
                    <a:satMod val="130000"/>
                  </a:srgbClr>
                </a:solidFill>
                <a:latin typeface="Gill Sans MT" pitchFamily="34" charset="0"/>
                <a:ea typeface="+mj-ea"/>
                <a:cs typeface="Times New Roman" pitchFamily="18" charset="0"/>
              </a:rPr>
              <a:t> bieten. Die Bibliothek wird von der Europäischen Union gefördert.</a:t>
            </a:r>
            <a:endParaRPr lang="ru-RU" dirty="0"/>
          </a:p>
        </p:txBody>
      </p:sp>
    </p:spTree>
    <p:extLst>
      <p:ext uri="{BB962C8B-B14F-4D97-AF65-F5344CB8AC3E}">
        <p14:creationId xmlns:p14="http://schemas.microsoft.com/office/powerpoint/2010/main" val="3690926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274638"/>
            <a:ext cx="6995120" cy="1143000"/>
          </a:xfrm>
        </p:spPr>
        <p:txBody>
          <a:bodyPr>
            <a:normAutofit/>
            <a:scene3d>
              <a:camera prst="orthographicFront"/>
              <a:lightRig rig="threePt" dir="t"/>
            </a:scene3d>
            <a:sp3d extrusionH="57150">
              <a:bevelT w="38100" h="38100"/>
            </a:sp3d>
          </a:bodyPr>
          <a:lstStyle/>
          <a:p>
            <a:r>
              <a:rPr lang="de-DE" sz="4800" b="1" dirty="0">
                <a:solidFill>
                  <a:srgbClr val="4F271C">
                    <a:satMod val="130000"/>
                  </a:srgbClr>
                </a:solidFill>
                <a:effectLst>
                  <a:outerShdw blurRad="50000" dist="30000" dir="5400000" algn="tl" rotWithShape="0">
                    <a:srgbClr val="000000">
                      <a:alpha val="30000"/>
                    </a:srgbClr>
                  </a:outerShdw>
                </a:effectLst>
                <a:latin typeface="Gill Sans MT"/>
              </a:rPr>
              <a:t>Wortschatz</a:t>
            </a:r>
            <a:endParaRPr lang="uk-UA" sz="4800" dirty="0">
              <a:solidFill>
                <a:srgbClr val="FF0000">
                  <a:alpha val="95000"/>
                </a:srgb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887565289"/>
              </p:ext>
            </p:extLst>
          </p:nvPr>
        </p:nvGraphicFramePr>
        <p:xfrm>
          <a:off x="1835150" y="1600200"/>
          <a:ext cx="6851650" cy="4851400"/>
        </p:xfrm>
        <a:graphic>
          <a:graphicData uri="http://schemas.openxmlformats.org/drawingml/2006/table">
            <a:tbl>
              <a:tblPr firstRow="1" bandRow="1">
                <a:tableStyleId>{93296810-A885-4BE3-A3E7-6D5BEEA58F35}</a:tableStyleId>
              </a:tblPr>
              <a:tblGrid>
                <a:gridCol w="3425825"/>
                <a:gridCol w="3425825"/>
              </a:tblGrid>
              <a:tr h="370840">
                <a:tc>
                  <a:txBody>
                    <a:bodyPr/>
                    <a:lstStyle/>
                    <a:p>
                      <a:endParaRPr lang="ru-RU" dirty="0"/>
                    </a:p>
                  </a:txBody>
                  <a:tcPr/>
                </a:tc>
                <a:tc>
                  <a:txBody>
                    <a:bodyPr/>
                    <a:lstStyle/>
                    <a:p>
                      <a:endParaRPr lang="ru-RU"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err="1" smtClean="0">
                          <a:ln>
                            <a:noFill/>
                          </a:ln>
                          <a:effectLst/>
                          <a:uLnTx/>
                          <a:uFillTx/>
                        </a:rPr>
                        <a:t>Hofbibliothek</a:t>
                      </a:r>
                      <a:r>
                        <a:rPr kumimoji="0" lang="en-GB" sz="1800" u="none" strike="noStrike" kern="1200" cap="none" spc="0" normalizeH="0" baseline="0" noProof="0" dirty="0" smtClean="0">
                          <a:ln>
                            <a:noFill/>
                          </a:ln>
                          <a:effectLst/>
                          <a:uLnTx/>
                          <a:uFillTx/>
                        </a:rPr>
                        <a:t> f =, -en </a:t>
                      </a:r>
                      <a:r>
                        <a:rPr kumimoji="0" lang="ru-RU" sz="1800" u="none" strike="noStrike" kern="1200" cap="none" spc="0" normalizeH="0" baseline="0" noProof="0" dirty="0" err="1" smtClean="0">
                          <a:ln>
                            <a:noFill/>
                          </a:ln>
                          <a:effectLst/>
                          <a:uLnTx/>
                          <a:uFillTx/>
                        </a:rPr>
                        <a:t>придворна</a:t>
                      </a:r>
                      <a:r>
                        <a:rPr kumimoji="0" lang="ru-RU" sz="1800" u="none" strike="noStrike" kern="1200" cap="none" spc="0" normalizeH="0" baseline="0" noProof="0" dirty="0" smtClean="0">
                          <a:ln>
                            <a:noFill/>
                          </a:ln>
                          <a:effectLst/>
                          <a:uLnTx/>
                          <a:uFillTx/>
                        </a:rPr>
                        <a:t> </a:t>
                      </a:r>
                      <a:r>
                        <a:rPr kumimoji="0" lang="ru-RU" sz="1800" u="none" strike="noStrike" kern="1200" cap="none" spc="0" normalizeH="0" baseline="0" noProof="0" dirty="0" err="1" smtClean="0">
                          <a:ln>
                            <a:noFill/>
                          </a:ln>
                          <a:effectLst/>
                          <a:uLnTx/>
                          <a:uFillTx/>
                        </a:rPr>
                        <a:t>бібліотека</a:t>
                      </a:r>
                      <a:endParaRPr kumimoji="0" lang="ru-RU" sz="1800" u="none" strike="noStrike" kern="120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err="1" smtClean="0">
                          <a:ln>
                            <a:noFill/>
                          </a:ln>
                          <a:effectLst/>
                          <a:uLnTx/>
                          <a:uFillTx/>
                        </a:rPr>
                        <a:t>Fürstenbibliothek</a:t>
                      </a:r>
                      <a:r>
                        <a:rPr kumimoji="0" lang="en-GB" sz="1800" u="none" strike="noStrike" kern="1200" cap="none" spc="0" normalizeH="0" baseline="0" noProof="0" dirty="0" smtClean="0">
                          <a:ln>
                            <a:noFill/>
                          </a:ln>
                          <a:effectLst/>
                          <a:uLnTx/>
                          <a:uFillTx/>
                        </a:rPr>
                        <a:t> </a:t>
                      </a:r>
                      <a:r>
                        <a:rPr kumimoji="0" lang="de-DE" sz="1800" u="none" strike="noStrike" kern="1200" cap="none" spc="0" normalizeH="0" baseline="0" noProof="0" dirty="0" smtClean="0">
                          <a:ln>
                            <a:noFill/>
                          </a:ln>
                          <a:effectLst/>
                          <a:uLnTx/>
                          <a:uFillTx/>
                        </a:rPr>
                        <a:t>f</a:t>
                      </a:r>
                      <a:r>
                        <a:rPr kumimoji="0" lang="en-GB" sz="1800" u="none" strike="noStrike" kern="1200" cap="none" spc="0" normalizeH="0" baseline="0" noProof="0" dirty="0" smtClean="0">
                          <a:ln>
                            <a:noFill/>
                          </a:ln>
                          <a:effectLst/>
                          <a:uLnTx/>
                          <a:uFillTx/>
                        </a:rPr>
                        <a:t>=, -en </a:t>
                      </a:r>
                      <a:r>
                        <a:rPr kumimoji="0" lang="ru-RU" sz="1800" u="none" strike="noStrike" kern="1200" cap="none" spc="0" normalizeH="0" baseline="0" noProof="0" dirty="0" err="1" smtClean="0">
                          <a:ln>
                            <a:noFill/>
                          </a:ln>
                          <a:effectLst/>
                          <a:uLnTx/>
                          <a:uFillTx/>
                        </a:rPr>
                        <a:t>князівська</a:t>
                      </a:r>
                      <a:r>
                        <a:rPr kumimoji="0" lang="ru-RU" sz="1800" u="none" strike="noStrike" kern="1200" cap="none" spc="0" normalizeH="0" baseline="0" noProof="0" dirty="0" smtClean="0">
                          <a:ln>
                            <a:noFill/>
                          </a:ln>
                          <a:effectLst/>
                          <a:uLnTx/>
                          <a:uFillTx/>
                        </a:rPr>
                        <a:t> </a:t>
                      </a:r>
                      <a:r>
                        <a:rPr kumimoji="0" lang="ru-RU" sz="1800" u="none" strike="noStrike" kern="1200" cap="none" spc="0" normalizeH="0" baseline="0" noProof="0" dirty="0" err="1" smtClean="0">
                          <a:ln>
                            <a:noFill/>
                          </a:ln>
                          <a:effectLst/>
                          <a:uLnTx/>
                          <a:uFillTx/>
                        </a:rPr>
                        <a:t>бібліотека</a:t>
                      </a:r>
                      <a:endParaRPr kumimoji="0" lang="ru-RU" sz="1800" u="none" strike="noStrike" kern="120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err="1" smtClean="0">
                          <a:ln>
                            <a:noFill/>
                          </a:ln>
                          <a:effectLst/>
                          <a:uLnTx/>
                          <a:uFillTx/>
                        </a:rPr>
                        <a:t>zugänglich</a:t>
                      </a:r>
                      <a:r>
                        <a:rPr kumimoji="0" lang="en-GB" sz="1800" u="none" strike="noStrike" kern="1200" cap="none" spc="0" normalizeH="0" baseline="0" noProof="0" dirty="0" smtClean="0">
                          <a:ln>
                            <a:noFill/>
                          </a:ln>
                          <a:effectLst/>
                          <a:uLnTx/>
                          <a:uFillTx/>
                        </a:rPr>
                        <a:t> </a:t>
                      </a:r>
                      <a:r>
                        <a:rPr kumimoji="0" lang="en-GB" sz="1800" u="none" strike="noStrike" kern="1200" cap="none" spc="0" normalizeH="0" baseline="0" noProof="0" dirty="0" err="1" smtClean="0">
                          <a:ln>
                            <a:noFill/>
                          </a:ln>
                          <a:effectLst/>
                          <a:uLnTx/>
                          <a:uFillTx/>
                        </a:rPr>
                        <a:t>adj</a:t>
                      </a:r>
                      <a:r>
                        <a:rPr kumimoji="0" lang="en-GB" sz="1800" u="none" strike="noStrike" kern="1200" cap="none" spc="0" normalizeH="0" baseline="0" noProof="0" dirty="0" smtClean="0">
                          <a:ln>
                            <a:noFill/>
                          </a:ln>
                          <a:effectLst/>
                          <a:uLnTx/>
                          <a:uFillTx/>
                        </a:rPr>
                        <a:t> </a:t>
                      </a:r>
                      <a:r>
                        <a:rPr kumimoji="0" lang="ru-RU" sz="1800" u="none" strike="noStrike" kern="1200" cap="none" spc="0" normalizeH="0" baseline="0" noProof="0" dirty="0" err="1" smtClean="0">
                          <a:ln>
                            <a:noFill/>
                          </a:ln>
                          <a:effectLst/>
                          <a:uLnTx/>
                          <a:uFillTx/>
                        </a:rPr>
                        <a:t>доступний</a:t>
                      </a:r>
                      <a:endParaRPr kumimoji="0" lang="ru-RU" sz="1800" u="none" strike="noStrike" kern="120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err="1" smtClean="0">
                          <a:ln>
                            <a:noFill/>
                          </a:ln>
                          <a:effectLst/>
                          <a:uLnTx/>
                          <a:uFillTx/>
                        </a:rPr>
                        <a:t>Bestand</a:t>
                      </a:r>
                      <a:r>
                        <a:rPr kumimoji="0" lang="en-GB" sz="1800" u="none" strike="noStrike" kern="1200" cap="none" spc="0" normalizeH="0" baseline="0" noProof="0" dirty="0" smtClean="0">
                          <a:ln>
                            <a:noFill/>
                          </a:ln>
                          <a:effectLst/>
                          <a:uLnTx/>
                          <a:uFillTx/>
                        </a:rPr>
                        <a:t> m -</a:t>
                      </a:r>
                      <a:r>
                        <a:rPr kumimoji="0" lang="en-GB" sz="1800" u="none" strike="noStrike" kern="1200" cap="none" spc="0" normalizeH="0" baseline="0" noProof="0" dirty="0" err="1" smtClean="0">
                          <a:ln>
                            <a:noFill/>
                          </a:ln>
                          <a:effectLst/>
                          <a:uLnTx/>
                          <a:uFillTx/>
                        </a:rPr>
                        <a:t>es</a:t>
                      </a:r>
                      <a:r>
                        <a:rPr kumimoji="0" lang="en-GB" sz="1800" u="none" strike="noStrike" kern="1200" cap="none" spc="0" normalizeH="0" baseline="0" noProof="0" dirty="0" smtClean="0">
                          <a:ln>
                            <a:noFill/>
                          </a:ln>
                          <a:effectLst/>
                          <a:uLnTx/>
                          <a:uFillTx/>
                        </a:rPr>
                        <a:t>, ..</a:t>
                      </a:r>
                      <a:r>
                        <a:rPr kumimoji="0" lang="en-GB" sz="1800" u="none" strike="noStrike" kern="1200" cap="none" spc="0" normalizeH="0" baseline="0" noProof="0" dirty="0" err="1" smtClean="0">
                          <a:ln>
                            <a:noFill/>
                          </a:ln>
                          <a:effectLst/>
                          <a:uLnTx/>
                          <a:uFillTx/>
                        </a:rPr>
                        <a:t>stände</a:t>
                      </a:r>
                      <a:r>
                        <a:rPr kumimoji="0" lang="en-GB" sz="1800" u="none" strike="noStrike" kern="1200" cap="none" spc="0" normalizeH="0" baseline="0" noProof="0" dirty="0" smtClean="0">
                          <a:ln>
                            <a:noFill/>
                          </a:ln>
                          <a:effectLst/>
                          <a:uLnTx/>
                          <a:uFillTx/>
                        </a:rPr>
                        <a:t> </a:t>
                      </a:r>
                      <a:r>
                        <a:rPr kumimoji="0" lang="ru-RU" sz="1800" u="none" strike="noStrike" kern="1200" cap="none" spc="0" normalizeH="0" baseline="0" noProof="0" dirty="0" smtClean="0">
                          <a:ln>
                            <a:noFill/>
                          </a:ln>
                          <a:effectLst/>
                          <a:uLnTx/>
                          <a:uFillTx/>
                        </a:rPr>
                        <a:t>фонд</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err="1" smtClean="0">
                          <a:ln>
                            <a:noFill/>
                          </a:ln>
                          <a:effectLst/>
                          <a:uLnTx/>
                          <a:uFillTx/>
                        </a:rPr>
                        <a:t>Handschrift</a:t>
                      </a:r>
                      <a:r>
                        <a:rPr kumimoji="0" lang="en-GB" sz="1800" u="none" strike="noStrike" kern="1200" cap="none" spc="0" normalizeH="0" baseline="0" noProof="0" dirty="0" smtClean="0">
                          <a:ln>
                            <a:noFill/>
                          </a:ln>
                          <a:effectLst/>
                          <a:uLnTx/>
                          <a:uFillTx/>
                        </a:rPr>
                        <a:t> f=, -en </a:t>
                      </a:r>
                      <a:r>
                        <a:rPr kumimoji="0" lang="ru-RU" sz="1800" u="none" strike="noStrike" kern="1200" cap="none" spc="0" normalizeH="0" baseline="0" noProof="0" dirty="0" err="1" smtClean="0">
                          <a:ln>
                            <a:noFill/>
                          </a:ln>
                          <a:effectLst/>
                          <a:uLnTx/>
                          <a:uFillTx/>
                        </a:rPr>
                        <a:t>рукопис</a:t>
                      </a:r>
                      <a:endParaRPr kumimoji="0" lang="ru-RU" sz="1800" u="none" strike="noStrike" kern="120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err="1" smtClean="0">
                          <a:ln>
                            <a:noFill/>
                          </a:ln>
                          <a:effectLst/>
                          <a:uLnTx/>
                          <a:uFillTx/>
                        </a:rPr>
                        <a:t>selten</a:t>
                      </a:r>
                      <a:r>
                        <a:rPr kumimoji="0" lang="en-GB" sz="1800" u="none" strike="noStrike" kern="1200" cap="none" spc="0" normalizeH="0" baseline="0" noProof="0" dirty="0" smtClean="0">
                          <a:ln>
                            <a:noFill/>
                          </a:ln>
                          <a:effectLst/>
                          <a:uLnTx/>
                          <a:uFillTx/>
                        </a:rPr>
                        <a:t> </a:t>
                      </a:r>
                      <a:r>
                        <a:rPr kumimoji="0" lang="en-GB" sz="1800" u="none" strike="noStrike" kern="1200" cap="none" spc="0" normalizeH="0" baseline="0" noProof="0" dirty="0" err="1" smtClean="0">
                          <a:ln>
                            <a:noFill/>
                          </a:ln>
                          <a:effectLst/>
                          <a:uLnTx/>
                          <a:uFillTx/>
                        </a:rPr>
                        <a:t>adj</a:t>
                      </a:r>
                      <a:r>
                        <a:rPr kumimoji="0" lang="en-GB" sz="1800" u="none" strike="noStrike" kern="1200" cap="none" spc="0" normalizeH="0" baseline="0" noProof="0" dirty="0" smtClean="0">
                          <a:ln>
                            <a:noFill/>
                          </a:ln>
                          <a:effectLst/>
                          <a:uLnTx/>
                          <a:uFillTx/>
                        </a:rPr>
                        <a:t> </a:t>
                      </a:r>
                      <a:r>
                        <a:rPr kumimoji="0" lang="ru-RU" sz="1800" u="none" strike="noStrike" kern="1200" cap="none" spc="0" normalizeH="0" baseline="0" noProof="0" dirty="0" err="1" smtClean="0">
                          <a:ln>
                            <a:noFill/>
                          </a:ln>
                          <a:effectLst/>
                          <a:uLnTx/>
                          <a:uFillTx/>
                        </a:rPr>
                        <a:t>рідкисний</a:t>
                      </a:r>
                      <a:endParaRPr kumimoji="0" lang="ru-RU" sz="1800" u="none" strike="noStrike" kern="120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err="1" smtClean="0">
                          <a:ln>
                            <a:noFill/>
                          </a:ln>
                          <a:effectLst/>
                          <a:uLnTx/>
                          <a:uFillTx/>
                        </a:rPr>
                        <a:t>öffentlich</a:t>
                      </a:r>
                      <a:r>
                        <a:rPr kumimoji="0" lang="en-GB" sz="1800" u="none" strike="noStrike" kern="1200" cap="none" spc="0" normalizeH="0" baseline="0" noProof="0" dirty="0" smtClean="0">
                          <a:ln>
                            <a:noFill/>
                          </a:ln>
                          <a:effectLst/>
                          <a:uLnTx/>
                          <a:uFillTx/>
                        </a:rPr>
                        <a:t> </a:t>
                      </a:r>
                      <a:r>
                        <a:rPr kumimoji="0" lang="en-GB" sz="1800" u="none" strike="noStrike" kern="1200" cap="none" spc="0" normalizeH="0" baseline="0" noProof="0" dirty="0" err="1" smtClean="0">
                          <a:ln>
                            <a:noFill/>
                          </a:ln>
                          <a:effectLst/>
                          <a:uLnTx/>
                          <a:uFillTx/>
                        </a:rPr>
                        <a:t>adj</a:t>
                      </a:r>
                      <a:r>
                        <a:rPr kumimoji="0" lang="en-GB" sz="1800" u="none" strike="noStrike" kern="1200" cap="none" spc="0" normalizeH="0" baseline="0" noProof="0" dirty="0" smtClean="0">
                          <a:ln>
                            <a:noFill/>
                          </a:ln>
                          <a:effectLst/>
                          <a:uLnTx/>
                          <a:uFillTx/>
                        </a:rPr>
                        <a:t> </a:t>
                      </a:r>
                      <a:r>
                        <a:rPr kumimoji="0" lang="ru-RU" sz="1800" u="none" strike="noStrike" kern="1200" cap="none" spc="0" normalizeH="0" baseline="0" noProof="0" dirty="0" err="1" smtClean="0">
                          <a:ln>
                            <a:noFill/>
                          </a:ln>
                          <a:effectLst/>
                          <a:uLnTx/>
                          <a:uFillTx/>
                        </a:rPr>
                        <a:t>громадський</a:t>
                      </a:r>
                      <a:r>
                        <a:rPr kumimoji="0" lang="ru-RU" sz="1800" u="none" strike="noStrike" kern="1200" cap="none" spc="0" normalizeH="0" baseline="0" noProof="0" dirty="0" smtClean="0">
                          <a:ln>
                            <a:noFill/>
                          </a:ln>
                          <a:effectLst/>
                          <a:uLnTx/>
                          <a:uFillTx/>
                        </a:rPr>
                        <a:t>, </a:t>
                      </a:r>
                      <a:r>
                        <a:rPr kumimoji="0" lang="ru-RU" sz="1800" u="none" strike="noStrike" kern="1200" cap="none" spc="0" normalizeH="0" baseline="0" noProof="0" dirty="0" err="1" smtClean="0">
                          <a:ln>
                            <a:noFill/>
                          </a:ln>
                          <a:effectLst/>
                          <a:uLnTx/>
                          <a:uFillTx/>
                        </a:rPr>
                        <a:t>публічний</a:t>
                      </a:r>
                      <a:endParaRPr kumimoji="0" lang="ru-RU" sz="1800" u="none" strike="noStrike" kern="120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err="1" smtClean="0">
                          <a:ln>
                            <a:noFill/>
                          </a:ln>
                          <a:effectLst/>
                          <a:uLnTx/>
                          <a:uFillTx/>
                        </a:rPr>
                        <a:t>beherbergen</a:t>
                      </a:r>
                      <a:r>
                        <a:rPr kumimoji="0" lang="en-GB" sz="1800" u="none" strike="noStrike" kern="1200" cap="none" spc="0" normalizeH="0" baseline="0" noProof="0" dirty="0" smtClean="0">
                          <a:ln>
                            <a:noFill/>
                          </a:ln>
                          <a:effectLst/>
                          <a:uLnTx/>
                          <a:uFillTx/>
                        </a:rPr>
                        <a:t> </a:t>
                      </a:r>
                      <a:r>
                        <a:rPr kumimoji="0" lang="en-GB" sz="1800" u="none" strike="noStrike" kern="1200" cap="none" spc="0" normalizeH="0" baseline="0" noProof="0" dirty="0" err="1" smtClean="0">
                          <a:ln>
                            <a:noFill/>
                          </a:ln>
                          <a:effectLst/>
                          <a:uLnTx/>
                          <a:uFillTx/>
                        </a:rPr>
                        <a:t>vt</a:t>
                      </a:r>
                      <a:r>
                        <a:rPr kumimoji="0" lang="en-GB" sz="1800" u="none" strike="noStrike" kern="1200" cap="none" spc="0" normalizeH="0" baseline="0" noProof="0" dirty="0" smtClean="0">
                          <a:ln>
                            <a:noFill/>
                          </a:ln>
                          <a:effectLst/>
                          <a:uLnTx/>
                          <a:uFillTx/>
                        </a:rPr>
                        <a:t> </a:t>
                      </a:r>
                      <a:r>
                        <a:rPr kumimoji="0" lang="ru-RU" sz="1800" u="none" strike="noStrike" kern="1200" cap="none" spc="0" normalizeH="0" baseline="0" noProof="0" dirty="0" err="1" smtClean="0">
                          <a:ln>
                            <a:noFill/>
                          </a:ln>
                          <a:effectLst/>
                          <a:uLnTx/>
                          <a:uFillTx/>
                        </a:rPr>
                        <a:t>уміщати</a:t>
                      </a:r>
                      <a:endParaRPr kumimoji="0" lang="ru-RU" sz="1800" u="none" strike="noStrike" kern="120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err="1" smtClean="0">
                          <a:ln>
                            <a:noFill/>
                          </a:ln>
                          <a:effectLst/>
                          <a:uLnTx/>
                          <a:uFillTx/>
                        </a:rPr>
                        <a:t>Zeugnis</a:t>
                      </a:r>
                      <a:r>
                        <a:rPr kumimoji="0" lang="en-GB" sz="1800" u="none" strike="noStrike" kern="1200" cap="none" spc="0" normalizeH="0" baseline="0" noProof="0" dirty="0" smtClean="0">
                          <a:ln>
                            <a:noFill/>
                          </a:ln>
                          <a:effectLst/>
                          <a:uLnTx/>
                          <a:uFillTx/>
                        </a:rPr>
                        <a:t> n -</a:t>
                      </a:r>
                      <a:r>
                        <a:rPr kumimoji="0" lang="en-GB" sz="1800" u="none" strike="noStrike" kern="1200" cap="none" spc="0" normalizeH="0" baseline="0" noProof="0" dirty="0" err="1" smtClean="0">
                          <a:ln>
                            <a:noFill/>
                          </a:ln>
                          <a:effectLst/>
                          <a:uLnTx/>
                          <a:uFillTx/>
                        </a:rPr>
                        <a:t>ses</a:t>
                      </a:r>
                      <a:r>
                        <a:rPr kumimoji="0" lang="en-GB" sz="1800" u="none" strike="noStrike" kern="1200" cap="none" spc="0" normalizeH="0" baseline="0" noProof="0" dirty="0" smtClean="0">
                          <a:ln>
                            <a:noFill/>
                          </a:ln>
                          <a:effectLst/>
                          <a:uLnTx/>
                          <a:uFillTx/>
                        </a:rPr>
                        <a:t>, -e </a:t>
                      </a:r>
                      <a:r>
                        <a:rPr kumimoji="0" lang="ru-RU" sz="1800" u="none" strike="noStrike" kern="1200" cap="none" spc="0" normalizeH="0" baseline="0" noProof="0" dirty="0" err="1" smtClean="0">
                          <a:ln>
                            <a:noFill/>
                          </a:ln>
                          <a:effectLst/>
                          <a:uLnTx/>
                          <a:uFillTx/>
                        </a:rPr>
                        <a:t>свідоцтво</a:t>
                      </a:r>
                      <a:r>
                        <a:rPr kumimoji="0" lang="ru-RU" sz="1800" u="none" strike="noStrike" kern="1200" cap="none" spc="0" normalizeH="0" baseline="0" noProof="0" dirty="0" smtClean="0">
                          <a:ln>
                            <a:noFill/>
                          </a:ln>
                          <a:effectLst/>
                          <a:uLnTx/>
                          <a:uFillTx/>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err="1" smtClean="0">
                          <a:ln>
                            <a:noFill/>
                          </a:ln>
                          <a:effectLst/>
                          <a:uLnTx/>
                          <a:uFillTx/>
                        </a:rPr>
                        <a:t>Forschungszentrum</a:t>
                      </a:r>
                      <a:r>
                        <a:rPr kumimoji="0" lang="en-GB" sz="1800" u="none" strike="noStrike" kern="1200" cap="none" spc="0" normalizeH="0" baseline="0" noProof="0" dirty="0" smtClean="0">
                          <a:ln>
                            <a:noFill/>
                          </a:ln>
                          <a:effectLst/>
                          <a:uLnTx/>
                          <a:uFillTx/>
                        </a:rPr>
                        <a:t> m -s, -en </a:t>
                      </a:r>
                      <a:r>
                        <a:rPr kumimoji="0" lang="ru-RU" sz="1800" u="none" strike="noStrike" kern="1200" cap="none" spc="0" normalizeH="0" baseline="0" noProof="0" dirty="0" err="1" smtClean="0">
                          <a:ln>
                            <a:noFill/>
                          </a:ln>
                          <a:effectLst/>
                          <a:uLnTx/>
                          <a:uFillTx/>
                        </a:rPr>
                        <a:t>дослідницький</a:t>
                      </a:r>
                      <a:r>
                        <a:rPr kumimoji="0" lang="ru-RU" sz="1800" u="none" strike="noStrike" kern="1200" cap="none" spc="0" normalizeH="0" baseline="0" noProof="0" dirty="0" smtClean="0">
                          <a:ln>
                            <a:noFill/>
                          </a:ln>
                          <a:effectLst/>
                          <a:uLnTx/>
                          <a:uFillTx/>
                        </a:rPr>
                        <a:t> центр</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err="1" smtClean="0">
                          <a:ln>
                            <a:noFill/>
                          </a:ln>
                          <a:effectLst/>
                          <a:uLnTx/>
                          <a:uFillTx/>
                        </a:rPr>
                        <a:t>Zugriff</a:t>
                      </a:r>
                      <a:r>
                        <a:rPr kumimoji="0" lang="en-GB" sz="1800" u="none" strike="noStrike" kern="1200" cap="none" spc="0" normalizeH="0" baseline="0" noProof="0" dirty="0" smtClean="0">
                          <a:ln>
                            <a:noFill/>
                          </a:ln>
                          <a:effectLst/>
                          <a:uLnTx/>
                          <a:uFillTx/>
                        </a:rPr>
                        <a:t> m -(e)s </a:t>
                      </a:r>
                      <a:r>
                        <a:rPr kumimoji="0" lang="ru-RU" sz="1800" u="none" strike="noStrike" kern="1200" cap="none" spc="0" normalizeH="0" baseline="0" noProof="0" dirty="0" smtClean="0">
                          <a:ln>
                            <a:noFill/>
                          </a:ln>
                          <a:effectLst/>
                          <a:uLnTx/>
                          <a:uFillTx/>
                        </a:rPr>
                        <a:t>КОМП.ДОСТУП</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err="1" smtClean="0">
                          <a:ln>
                            <a:noFill/>
                          </a:ln>
                          <a:effectLst/>
                          <a:uLnTx/>
                          <a:uFillTx/>
                        </a:rPr>
                        <a:t>fördern</a:t>
                      </a:r>
                      <a:r>
                        <a:rPr kumimoji="0" lang="en-GB" sz="1800" u="none" strike="noStrike" kern="1200" cap="none" spc="0" normalizeH="0" baseline="0" noProof="0" dirty="0" smtClean="0">
                          <a:ln>
                            <a:noFill/>
                          </a:ln>
                          <a:effectLst/>
                          <a:uLnTx/>
                          <a:uFillTx/>
                        </a:rPr>
                        <a:t> </a:t>
                      </a:r>
                      <a:r>
                        <a:rPr kumimoji="0" lang="en-GB" sz="1800" u="none" strike="noStrike" kern="1200" cap="none" spc="0" normalizeH="0" baseline="0" noProof="0" dirty="0" err="1" smtClean="0">
                          <a:ln>
                            <a:noFill/>
                          </a:ln>
                          <a:effectLst/>
                          <a:uLnTx/>
                          <a:uFillTx/>
                        </a:rPr>
                        <a:t>vt</a:t>
                      </a:r>
                      <a:r>
                        <a:rPr kumimoji="0" lang="en-GB" sz="1800" u="none" strike="noStrike" kern="1200" cap="none" spc="0" normalizeH="0" baseline="0" noProof="0" dirty="0" smtClean="0">
                          <a:ln>
                            <a:noFill/>
                          </a:ln>
                          <a:effectLst/>
                          <a:uLnTx/>
                          <a:uFillTx/>
                        </a:rPr>
                        <a:t> </a:t>
                      </a:r>
                      <a:r>
                        <a:rPr kumimoji="0" lang="ru-RU" sz="1800" u="none" strike="noStrike" kern="1200" cap="none" spc="0" normalizeH="0" baseline="0" noProof="0" dirty="0" err="1" smtClean="0">
                          <a:ln>
                            <a:noFill/>
                          </a:ln>
                          <a:effectLst/>
                          <a:uLnTx/>
                          <a:uFillTx/>
                        </a:rPr>
                        <a:t>просувати</a:t>
                      </a:r>
                      <a:r>
                        <a:rPr kumimoji="0" lang="ru-RU" sz="1800" u="none" strike="noStrike" kern="1200" cap="none" spc="0" normalizeH="0" baseline="0" noProof="0" dirty="0" smtClean="0">
                          <a:ln>
                            <a:noFill/>
                          </a:ln>
                          <a:effectLst/>
                          <a:uLnTx/>
                          <a:uFillTx/>
                        </a:rPr>
                        <a:t> вперед</a:t>
                      </a:r>
                      <a:endParaRPr kumimoji="0" lang="ru-RU" sz="1800" b="0" i="0" u="none" strike="noStrike" kern="1200" cap="none" spc="0" normalizeH="0" baseline="0" noProof="0" dirty="0" smtClean="0">
                        <a:ln>
                          <a:noFill/>
                        </a:ln>
                        <a:solidFill>
                          <a:prstClr val="black"/>
                        </a:solidFill>
                        <a:effectLst/>
                        <a:uLnTx/>
                        <a:uFillTx/>
                        <a:latin typeface="Corbel"/>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smtClean="0">
                          <a:ln>
                            <a:noFill/>
                          </a:ln>
                          <a:effectLst/>
                          <a:uLnTx/>
                          <a:uFillTx/>
                        </a:rPr>
                        <a:t>Portal n -s, -e </a:t>
                      </a:r>
                      <a:r>
                        <a:rPr kumimoji="0" lang="en-GB" sz="1800" u="none" strike="noStrike" kern="1200" cap="none" spc="0" normalizeH="0" baseline="0" noProof="0" dirty="0" err="1" smtClean="0">
                          <a:ln>
                            <a:noFill/>
                          </a:ln>
                          <a:effectLst/>
                          <a:uLnTx/>
                          <a:uFillTx/>
                        </a:rPr>
                        <a:t>nopma</a:t>
                      </a:r>
                      <a:r>
                        <a:rPr kumimoji="0" lang="ru-RU" sz="1800" u="none" strike="noStrike" kern="1200" cap="none" spc="0" normalizeH="0" baseline="0" noProof="0" dirty="0" smtClean="0">
                          <a:ln>
                            <a:noFill/>
                          </a:ln>
                          <a:effectLst/>
                          <a:uLnTx/>
                          <a:uFillTx/>
                        </a:rPr>
                        <a:t>л</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smtClean="0">
                          <a:ln>
                            <a:noFill/>
                          </a:ln>
                          <a:effectLst/>
                          <a:uLnTx/>
                          <a:uFillTx/>
                        </a:rPr>
                        <a:t>digital </a:t>
                      </a:r>
                      <a:r>
                        <a:rPr kumimoji="0" lang="en-GB" sz="1800" u="none" strike="noStrike" kern="1200" cap="none" spc="0" normalizeH="0" baseline="0" noProof="0" dirty="0" err="1" smtClean="0">
                          <a:ln>
                            <a:noFill/>
                          </a:ln>
                          <a:effectLst/>
                          <a:uLnTx/>
                          <a:uFillTx/>
                        </a:rPr>
                        <a:t>adj</a:t>
                      </a:r>
                      <a:r>
                        <a:rPr kumimoji="0" lang="en-GB" sz="1800" u="none" strike="noStrike" kern="1200" cap="none" spc="0" normalizeH="0" baseline="0" noProof="0" dirty="0" smtClean="0">
                          <a:ln>
                            <a:noFill/>
                          </a:ln>
                          <a:effectLst/>
                          <a:uLnTx/>
                          <a:uFillTx/>
                        </a:rPr>
                        <a:t> </a:t>
                      </a:r>
                      <a:r>
                        <a:rPr kumimoji="0" lang="ru-RU" sz="1800" u="none" strike="noStrike" kern="1200" cap="none" spc="0" normalizeH="0" baseline="0" noProof="0" dirty="0" smtClean="0">
                          <a:ln>
                            <a:noFill/>
                          </a:ln>
                          <a:effectLst/>
                          <a:uLnTx/>
                          <a:uFillTx/>
                        </a:rPr>
                        <a:t>еле</a:t>
                      </a:r>
                      <a:r>
                        <a:rPr kumimoji="0" lang="uk-UA" sz="1800" u="none" strike="noStrike" kern="1200" cap="none" spc="0" normalizeH="0" baseline="0" noProof="0" dirty="0" smtClean="0">
                          <a:ln>
                            <a:noFill/>
                          </a:ln>
                          <a:effectLst/>
                          <a:uLnTx/>
                          <a:uFillTx/>
                        </a:rPr>
                        <a:t>к</a:t>
                      </a:r>
                      <a:r>
                        <a:rPr kumimoji="0" lang="ru-RU" sz="1800" u="none" strike="noStrike" kern="1200" cap="none" spc="0" normalizeH="0" baseline="0" noProof="0" dirty="0" err="1" smtClean="0">
                          <a:ln>
                            <a:noFill/>
                          </a:ln>
                          <a:effectLst/>
                          <a:uLnTx/>
                          <a:uFillTx/>
                        </a:rPr>
                        <a:t>тронний</a:t>
                      </a:r>
                      <a:endParaRPr kumimoji="0" lang="ru-RU" sz="1800" u="none" strike="noStrike" kern="120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err="1" smtClean="0">
                          <a:ln>
                            <a:noFill/>
                          </a:ln>
                          <a:effectLst/>
                          <a:uLnTx/>
                          <a:uFillTx/>
                        </a:rPr>
                        <a:t>gemeinsam</a:t>
                      </a:r>
                      <a:r>
                        <a:rPr kumimoji="0" lang="en-GB" sz="1800" u="none" strike="noStrike" kern="1200" cap="none" spc="0" normalizeH="0" baseline="0" noProof="0" dirty="0" smtClean="0">
                          <a:ln>
                            <a:noFill/>
                          </a:ln>
                          <a:effectLst/>
                          <a:uLnTx/>
                          <a:uFillTx/>
                        </a:rPr>
                        <a:t> </a:t>
                      </a:r>
                      <a:r>
                        <a:rPr kumimoji="0" lang="en-GB" sz="1800" u="none" strike="noStrike" kern="1200" cap="none" spc="0" normalizeH="0" baseline="0" noProof="0" dirty="0" err="1" smtClean="0">
                          <a:ln>
                            <a:noFill/>
                          </a:ln>
                          <a:effectLst/>
                          <a:uLnTx/>
                          <a:uFillTx/>
                        </a:rPr>
                        <a:t>adj</a:t>
                      </a:r>
                      <a:r>
                        <a:rPr kumimoji="0" lang="en-GB" sz="1800" u="none" strike="noStrike" kern="1200" cap="none" spc="0" normalizeH="0" baseline="0" noProof="0" dirty="0" smtClean="0">
                          <a:ln>
                            <a:noFill/>
                          </a:ln>
                          <a:effectLst/>
                          <a:uLnTx/>
                          <a:uFillTx/>
                        </a:rPr>
                        <a:t> </a:t>
                      </a:r>
                      <a:r>
                        <a:rPr kumimoji="0" lang="ru-RU" sz="1800" u="none" strike="noStrike" kern="1200" cap="none" spc="0" normalizeH="0" baseline="0" noProof="0" dirty="0" err="1" smtClean="0">
                          <a:ln>
                            <a:noFill/>
                          </a:ln>
                          <a:effectLst/>
                          <a:uLnTx/>
                          <a:uFillTx/>
                        </a:rPr>
                        <a:t>загальний</a:t>
                      </a:r>
                      <a:endParaRPr kumimoji="0" lang="ru-RU" sz="1800" u="none" strike="noStrike" kern="120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err="1" smtClean="0">
                          <a:ln>
                            <a:noFill/>
                          </a:ln>
                          <a:effectLst/>
                          <a:uLnTx/>
                          <a:uFillTx/>
                        </a:rPr>
                        <a:t>umfassen</a:t>
                      </a:r>
                      <a:r>
                        <a:rPr kumimoji="0" lang="en-GB" sz="1800" u="none" strike="noStrike" kern="1200" cap="none" spc="0" normalizeH="0" baseline="0" noProof="0" dirty="0" smtClean="0">
                          <a:ln>
                            <a:noFill/>
                          </a:ln>
                          <a:effectLst/>
                          <a:uLnTx/>
                          <a:uFillTx/>
                        </a:rPr>
                        <a:t> </a:t>
                      </a:r>
                      <a:r>
                        <a:rPr kumimoji="0" lang="en-GB" sz="1800" u="none" strike="noStrike" kern="1200" cap="none" spc="0" normalizeH="0" baseline="0" noProof="0" dirty="0" err="1" smtClean="0">
                          <a:ln>
                            <a:noFill/>
                          </a:ln>
                          <a:effectLst/>
                          <a:uLnTx/>
                          <a:uFillTx/>
                        </a:rPr>
                        <a:t>vt</a:t>
                      </a:r>
                      <a:r>
                        <a:rPr kumimoji="0" lang="en-GB" sz="1800" u="none" strike="noStrike" kern="1200" cap="none" spc="0" normalizeH="0" baseline="0" noProof="0" dirty="0" smtClean="0">
                          <a:ln>
                            <a:noFill/>
                          </a:ln>
                          <a:effectLst/>
                          <a:uLnTx/>
                          <a:uFillTx/>
                        </a:rPr>
                        <a:t> </a:t>
                      </a:r>
                      <a:r>
                        <a:rPr kumimoji="0" lang="ru-RU" sz="1800" u="none" strike="noStrike" kern="1200" cap="none" spc="0" normalizeH="0" baseline="0" noProof="0" dirty="0" err="1" smtClean="0">
                          <a:ln>
                            <a:noFill/>
                          </a:ln>
                          <a:effectLst/>
                          <a:uLnTx/>
                          <a:uFillTx/>
                        </a:rPr>
                        <a:t>охоплювати</a:t>
                      </a:r>
                      <a:endParaRPr kumimoji="0" lang="ru-RU" sz="1800" u="none" strike="noStrike" kern="120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err="1" smtClean="0">
                          <a:ln>
                            <a:noFill/>
                          </a:ln>
                          <a:effectLst/>
                          <a:uLnTx/>
                          <a:uFillTx/>
                        </a:rPr>
                        <a:t>bieten</a:t>
                      </a:r>
                      <a:r>
                        <a:rPr kumimoji="0" lang="en-GB" sz="1800" u="none" strike="noStrike" kern="1200" cap="none" spc="0" normalizeH="0" baseline="0" noProof="0" dirty="0" smtClean="0">
                          <a:ln>
                            <a:noFill/>
                          </a:ln>
                          <a:effectLst/>
                          <a:uLnTx/>
                          <a:uFillTx/>
                        </a:rPr>
                        <a:t> </a:t>
                      </a:r>
                      <a:r>
                        <a:rPr kumimoji="0" lang="en-GB" sz="1800" u="none" strike="noStrike" kern="1200" cap="none" spc="0" normalizeH="0" baseline="0" noProof="0" dirty="0" err="1" smtClean="0">
                          <a:ln>
                            <a:noFill/>
                          </a:ln>
                          <a:effectLst/>
                          <a:uLnTx/>
                          <a:uFillTx/>
                        </a:rPr>
                        <a:t>vt</a:t>
                      </a:r>
                      <a:r>
                        <a:rPr kumimoji="0" lang="en-GB" sz="1800" u="none" strike="noStrike" kern="1200" cap="none" spc="0" normalizeH="0" baseline="0" noProof="0" dirty="0" smtClean="0">
                          <a:ln>
                            <a:noFill/>
                          </a:ln>
                          <a:effectLst/>
                          <a:uLnTx/>
                          <a:uFillTx/>
                        </a:rPr>
                        <a:t> </a:t>
                      </a:r>
                      <a:r>
                        <a:rPr kumimoji="0" lang="en-GB" sz="1800" u="none" strike="noStrike" kern="1200" cap="none" spc="0" normalizeH="0" baseline="0" noProof="0" dirty="0" err="1" smtClean="0">
                          <a:ln>
                            <a:noFill/>
                          </a:ln>
                          <a:effectLst/>
                          <a:uLnTx/>
                          <a:uFillTx/>
                        </a:rPr>
                        <a:t>npono</a:t>
                      </a:r>
                      <a:r>
                        <a:rPr kumimoji="0" lang="ru-RU" sz="1800" u="none" strike="noStrike" kern="1200" cap="none" spc="0" normalizeH="0" baseline="0" noProof="0" dirty="0" err="1" smtClean="0">
                          <a:ln>
                            <a:noFill/>
                          </a:ln>
                          <a:effectLst/>
                          <a:uLnTx/>
                          <a:uFillTx/>
                        </a:rPr>
                        <a:t>нувати</a:t>
                      </a:r>
                      <a:endParaRPr kumimoji="0" lang="ru-RU" sz="1800" u="none" strike="noStrike" kern="120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err="1" smtClean="0">
                          <a:ln>
                            <a:noFill/>
                          </a:ln>
                          <a:effectLst/>
                          <a:uLnTx/>
                          <a:uFillTx/>
                        </a:rPr>
                        <a:t>durchsuchen</a:t>
                      </a:r>
                      <a:r>
                        <a:rPr kumimoji="0" lang="en-GB" sz="1800" u="none" strike="noStrike" kern="1200" cap="none" spc="0" normalizeH="0" baseline="0" noProof="0" dirty="0" smtClean="0">
                          <a:ln>
                            <a:noFill/>
                          </a:ln>
                          <a:effectLst/>
                          <a:uLnTx/>
                          <a:uFillTx/>
                        </a:rPr>
                        <a:t> </a:t>
                      </a:r>
                      <a:r>
                        <a:rPr kumimoji="0" lang="en-GB" sz="1800" u="none" strike="noStrike" kern="1200" cap="none" spc="0" normalizeH="0" baseline="0" noProof="0" dirty="0" err="1" smtClean="0">
                          <a:ln>
                            <a:noFill/>
                          </a:ln>
                          <a:effectLst/>
                          <a:uLnTx/>
                          <a:uFillTx/>
                        </a:rPr>
                        <a:t>vt</a:t>
                      </a:r>
                      <a:r>
                        <a:rPr kumimoji="0" lang="en-GB" sz="1800" u="none" strike="noStrike" kern="1200" cap="none" spc="0" normalizeH="0" baseline="0" noProof="0" dirty="0" smtClean="0">
                          <a:ln>
                            <a:noFill/>
                          </a:ln>
                          <a:effectLst/>
                          <a:uLnTx/>
                          <a:uFillTx/>
                        </a:rPr>
                        <a:t> </a:t>
                      </a:r>
                      <a:r>
                        <a:rPr kumimoji="0" lang="ru-RU" sz="1800" u="none" strike="noStrike" kern="1200" cap="none" spc="0" normalizeH="0" baseline="0" noProof="0" dirty="0" err="1" smtClean="0">
                          <a:ln>
                            <a:noFill/>
                          </a:ln>
                          <a:effectLst/>
                          <a:uLnTx/>
                          <a:uFillTx/>
                        </a:rPr>
                        <a:t>обшукувати</a:t>
                      </a:r>
                      <a:endParaRPr kumimoji="0" lang="ru-RU" sz="1800" u="none" strike="noStrike" kern="120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err="1" smtClean="0">
                          <a:ln>
                            <a:noFill/>
                          </a:ln>
                          <a:effectLst/>
                          <a:uLnTx/>
                          <a:uFillTx/>
                        </a:rPr>
                        <a:t>zugänglich</a:t>
                      </a:r>
                      <a:r>
                        <a:rPr kumimoji="0" lang="en-GB" sz="1800" u="none" strike="noStrike" kern="1200" cap="none" spc="0" normalizeH="0" baseline="0" noProof="0" dirty="0" smtClean="0">
                          <a:ln>
                            <a:noFill/>
                          </a:ln>
                          <a:effectLst/>
                          <a:uLnTx/>
                          <a:uFillTx/>
                        </a:rPr>
                        <a:t> </a:t>
                      </a:r>
                      <a:r>
                        <a:rPr kumimoji="0" lang="en-GB" sz="1800" u="none" strike="noStrike" kern="1200" cap="none" spc="0" normalizeH="0" baseline="0" noProof="0" dirty="0" err="1" smtClean="0">
                          <a:ln>
                            <a:noFill/>
                          </a:ln>
                          <a:effectLst/>
                          <a:uLnTx/>
                          <a:uFillTx/>
                        </a:rPr>
                        <a:t>adj</a:t>
                      </a:r>
                      <a:r>
                        <a:rPr kumimoji="0" lang="en-GB" sz="1800" u="none" strike="noStrike" kern="1200" cap="none" spc="0" normalizeH="0" baseline="0" noProof="0" dirty="0" smtClean="0">
                          <a:ln>
                            <a:noFill/>
                          </a:ln>
                          <a:effectLst/>
                          <a:uLnTx/>
                          <a:uFillTx/>
                        </a:rPr>
                        <a:t> </a:t>
                      </a:r>
                      <a:r>
                        <a:rPr kumimoji="0" lang="en-GB" sz="1800" u="none" strike="noStrike" kern="1200" cap="none" spc="0" normalizeH="0" baseline="0" noProof="0" dirty="0" err="1" smtClean="0">
                          <a:ln>
                            <a:noFill/>
                          </a:ln>
                          <a:effectLst/>
                          <a:uLnTx/>
                          <a:uFillTx/>
                        </a:rPr>
                        <a:t>docmynuuü</a:t>
                      </a:r>
                      <a:endParaRPr kumimoji="0" lang="en-GB" sz="1800" u="none" strike="noStrike" kern="120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err="1" smtClean="0">
                          <a:ln>
                            <a:noFill/>
                          </a:ln>
                          <a:effectLst/>
                          <a:uLnTx/>
                          <a:uFillTx/>
                        </a:rPr>
                        <a:t>Bestand</a:t>
                      </a:r>
                      <a:r>
                        <a:rPr kumimoji="0" lang="en-GB" sz="1800" u="none" strike="noStrike" kern="1200" cap="none" spc="0" normalizeH="0" baseline="0" noProof="0" dirty="0" smtClean="0">
                          <a:ln>
                            <a:noFill/>
                          </a:ln>
                          <a:effectLst/>
                          <a:uLnTx/>
                          <a:uFillTx/>
                        </a:rPr>
                        <a:t> m -</a:t>
                      </a:r>
                      <a:r>
                        <a:rPr kumimoji="0" lang="en-GB" sz="1800" u="none" strike="noStrike" kern="1200" cap="none" spc="0" normalizeH="0" baseline="0" noProof="0" dirty="0" err="1" smtClean="0">
                          <a:ln>
                            <a:noFill/>
                          </a:ln>
                          <a:effectLst/>
                          <a:uLnTx/>
                          <a:uFillTx/>
                        </a:rPr>
                        <a:t>es</a:t>
                      </a:r>
                      <a:r>
                        <a:rPr kumimoji="0" lang="en-GB" sz="1800" u="none" strike="noStrike" kern="1200" cap="none" spc="0" normalizeH="0" baseline="0" noProof="0" dirty="0" smtClean="0">
                          <a:ln>
                            <a:noFill/>
                          </a:ln>
                          <a:effectLst/>
                          <a:uLnTx/>
                          <a:uFillTx/>
                        </a:rPr>
                        <a:t>, ..</a:t>
                      </a:r>
                      <a:r>
                        <a:rPr kumimoji="0" lang="en-GB" sz="1800" u="none" strike="noStrike" kern="1200" cap="none" spc="0" normalizeH="0" baseline="0" noProof="0" dirty="0" err="1" smtClean="0">
                          <a:ln>
                            <a:noFill/>
                          </a:ln>
                          <a:effectLst/>
                          <a:uLnTx/>
                          <a:uFillTx/>
                        </a:rPr>
                        <a:t>stände</a:t>
                      </a:r>
                      <a:r>
                        <a:rPr kumimoji="0" lang="en-GB" sz="1800" u="none" strike="noStrike" kern="1200" cap="none" spc="0" normalizeH="0" baseline="0" noProof="0" dirty="0" smtClean="0">
                          <a:ln>
                            <a:noFill/>
                          </a:ln>
                          <a:effectLst/>
                          <a:uLnTx/>
                          <a:uFillTx/>
                        </a:rPr>
                        <a:t> </a:t>
                      </a:r>
                      <a:r>
                        <a:rPr kumimoji="0" lang="ru-RU" sz="1800" u="none" strike="noStrike" kern="1200" cap="none" spc="0" normalizeH="0" baseline="0" noProof="0" dirty="0" smtClean="0">
                          <a:ln>
                            <a:noFill/>
                          </a:ln>
                          <a:effectLst/>
                          <a:uLnTx/>
                          <a:uFillTx/>
                        </a:rPr>
                        <a:t>фонд</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err="1" smtClean="0">
                          <a:ln>
                            <a:noFill/>
                          </a:ln>
                          <a:effectLst/>
                          <a:uLnTx/>
                          <a:uFillTx/>
                        </a:rPr>
                        <a:t>Dia</a:t>
                      </a:r>
                      <a:r>
                        <a:rPr kumimoji="0" lang="en-GB" sz="1800" u="none" strike="noStrike" kern="1200" cap="none" spc="0" normalizeH="0" baseline="0" noProof="0" dirty="0" smtClean="0">
                          <a:ln>
                            <a:noFill/>
                          </a:ln>
                          <a:effectLst/>
                          <a:uLnTx/>
                          <a:uFillTx/>
                        </a:rPr>
                        <a:t> (</a:t>
                      </a:r>
                      <a:r>
                        <a:rPr kumimoji="0" lang="en-GB" sz="1800" u="none" strike="noStrike" kern="1200" cap="none" spc="0" normalizeH="0" baseline="0" noProof="0" dirty="0" err="1" smtClean="0">
                          <a:ln>
                            <a:noFill/>
                          </a:ln>
                          <a:effectLst/>
                          <a:uLnTx/>
                          <a:uFillTx/>
                        </a:rPr>
                        <a:t>Diapositiv</a:t>
                      </a:r>
                      <a:r>
                        <a:rPr kumimoji="0" lang="en-GB" sz="1800" u="none" strike="noStrike" kern="1200" cap="none" spc="0" normalizeH="0" baseline="0" noProof="0" dirty="0" smtClean="0">
                          <a:ln>
                            <a:noFill/>
                          </a:ln>
                          <a:effectLst/>
                          <a:uLnTx/>
                          <a:uFillTx/>
                        </a:rPr>
                        <a:t>) n -s, -s, </a:t>
                      </a:r>
                      <a:r>
                        <a:rPr kumimoji="0" lang="ru-RU" sz="1800" u="none" strike="noStrike" kern="1200" cap="none" spc="0" normalizeH="0" baseline="0" noProof="0" dirty="0" err="1" smtClean="0">
                          <a:ln>
                            <a:noFill/>
                          </a:ln>
                          <a:effectLst/>
                          <a:uLnTx/>
                          <a:uFillTx/>
                        </a:rPr>
                        <a:t>розм</a:t>
                      </a:r>
                      <a:r>
                        <a:rPr kumimoji="0" lang="ru-RU" sz="1800" u="none" strike="noStrike" kern="1200" cap="none" spc="0" normalizeH="0" baseline="0" noProof="0" dirty="0" smtClean="0">
                          <a:ln>
                            <a:noFill/>
                          </a:ln>
                          <a:effectLst/>
                          <a:uLnTx/>
                          <a:uFillTx/>
                        </a:rPr>
                        <a:t>.. слайд</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err="1" smtClean="0">
                          <a:ln>
                            <a:noFill/>
                          </a:ln>
                          <a:effectLst/>
                          <a:uLnTx/>
                          <a:uFillTx/>
                        </a:rPr>
                        <a:t>Titel</a:t>
                      </a:r>
                      <a:r>
                        <a:rPr kumimoji="0" lang="en-GB" sz="1800" u="none" strike="noStrike" kern="1200" cap="none" spc="0" normalizeH="0" baseline="0" noProof="0" dirty="0" smtClean="0">
                          <a:ln>
                            <a:noFill/>
                          </a:ln>
                          <a:effectLst/>
                          <a:uLnTx/>
                          <a:uFillTx/>
                        </a:rPr>
                        <a:t> m -s, = </a:t>
                      </a:r>
                      <a:r>
                        <a:rPr kumimoji="0" lang="ru-RU" sz="1800" u="none" strike="noStrike" kern="1200" cap="none" spc="0" normalizeH="0" baseline="0" noProof="0" dirty="0" err="1" smtClean="0">
                          <a:ln>
                            <a:noFill/>
                          </a:ln>
                          <a:effectLst/>
                          <a:uLnTx/>
                          <a:uFillTx/>
                        </a:rPr>
                        <a:t>назва</a:t>
                      </a:r>
                      <a:endParaRPr kumimoji="0" lang="ru-RU" sz="1800" u="none" strike="noStrike" kern="120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u="none" strike="noStrike" kern="1200" cap="none" spc="0" normalizeH="0" baseline="0" noProof="0" dirty="0" err="1" smtClean="0">
                          <a:ln>
                            <a:noFill/>
                          </a:ln>
                          <a:effectLst/>
                          <a:uLnTx/>
                          <a:uFillTx/>
                        </a:rPr>
                        <a:t>Zugriff</a:t>
                      </a:r>
                      <a:r>
                        <a:rPr kumimoji="0" lang="en-GB" sz="1800" u="none" strike="noStrike" kern="1200" cap="none" spc="0" normalizeH="0" baseline="0" noProof="0" dirty="0" smtClean="0">
                          <a:ln>
                            <a:noFill/>
                          </a:ln>
                          <a:effectLst/>
                          <a:uLnTx/>
                          <a:uFillTx/>
                        </a:rPr>
                        <a:t> m -(e)s </a:t>
                      </a:r>
                      <a:r>
                        <a:rPr kumimoji="0" lang="ru-RU" sz="1800" u="none" strike="noStrike" kern="1200" cap="none" spc="0" normalizeH="0" baseline="0" noProof="0" dirty="0" err="1" smtClean="0">
                          <a:ln>
                            <a:noFill/>
                          </a:ln>
                          <a:effectLst/>
                          <a:uLnTx/>
                          <a:uFillTx/>
                        </a:rPr>
                        <a:t>комп.доступ</a:t>
                      </a:r>
                      <a:endParaRPr kumimoji="0" lang="ru-RU" sz="1800" b="0" i="0" u="none" strike="noStrike" kern="1200" cap="none" spc="0" normalizeH="0" baseline="0" noProof="0" dirty="0" smtClean="0">
                        <a:ln>
                          <a:noFill/>
                        </a:ln>
                        <a:solidFill>
                          <a:prstClr val="black"/>
                        </a:solidFill>
                        <a:effectLst/>
                        <a:uLnTx/>
                        <a:uFillTx/>
                        <a:latin typeface="Corbel"/>
                        <a:ea typeface="+mn-ea"/>
                        <a:cs typeface="+mn-cs"/>
                      </a:endParaRPr>
                    </a:p>
                  </a:txBody>
                  <a:tcPr/>
                </a:tc>
              </a:tr>
            </a:tbl>
          </a:graphicData>
        </a:graphic>
      </p:graphicFrame>
    </p:spTree>
    <p:extLst>
      <p:ext uri="{BB962C8B-B14F-4D97-AF65-F5344CB8AC3E}">
        <p14:creationId xmlns:p14="http://schemas.microsoft.com/office/powerpoint/2010/main" val="1171255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835696" y="1600200"/>
            <a:ext cx="6851104" cy="4525963"/>
          </a:xfrm>
        </p:spPr>
        <p:txBody>
          <a:bodyPr/>
          <a:lstStyle/>
          <a:p>
            <a:pPr marL="0" indent="0">
              <a:buNone/>
            </a:pPr>
            <a:r>
              <a:rPr lang="de-DE" sz="3900" b="1" dirty="0">
                <a:solidFill>
                  <a:srgbClr val="4F271C">
                    <a:satMod val="130000"/>
                  </a:srgbClr>
                </a:solidFill>
                <a:latin typeface="Gill Sans MT"/>
                <a:ea typeface="+mj-ea"/>
                <a:cs typeface="+mj-cs"/>
              </a:rPr>
              <a:t>„Bibliotheken sind heute die wichtigsten öffentlichen Räume, so wie früher Kirchen“</a:t>
            </a:r>
            <a:endParaRPr lang="ru-RU" dirty="0"/>
          </a:p>
        </p:txBody>
      </p:sp>
    </p:spTree>
    <p:extLst>
      <p:ext uri="{BB962C8B-B14F-4D97-AF65-F5344CB8AC3E}">
        <p14:creationId xmlns:p14="http://schemas.microsoft.com/office/powerpoint/2010/main" val="2053708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274638"/>
            <a:ext cx="6995120" cy="1143000"/>
          </a:xfrm>
        </p:spPr>
        <p:txBody>
          <a:bodyPr>
            <a:normAutofit/>
            <a:scene3d>
              <a:camera prst="orthographicFront"/>
              <a:lightRig rig="threePt" dir="t"/>
            </a:scene3d>
            <a:sp3d extrusionH="57150">
              <a:bevelT w="38100" h="38100"/>
            </a:sp3d>
          </a:bodyPr>
          <a:lstStyle/>
          <a:p>
            <a:r>
              <a:rPr lang="de-DE" sz="3200" b="1" dirty="0">
                <a:solidFill>
                  <a:srgbClr val="4F271C">
                    <a:satMod val="130000"/>
                  </a:srgbClr>
                </a:solidFill>
                <a:latin typeface="Gill Sans MT"/>
              </a:rPr>
              <a:t>Bibliotheken heute</a:t>
            </a:r>
            <a:endParaRPr lang="uk-UA" sz="6000" dirty="0">
              <a:solidFill>
                <a:srgbClr val="FF0000">
                  <a:alpha val="95000"/>
                </a:srgbClr>
              </a:solidFill>
            </a:endParaRPr>
          </a:p>
        </p:txBody>
      </p:sp>
      <p:sp>
        <p:nvSpPr>
          <p:cNvPr id="3" name="Объект 2"/>
          <p:cNvSpPr>
            <a:spLocks noGrp="1"/>
          </p:cNvSpPr>
          <p:nvPr>
            <p:ph idx="1"/>
          </p:nvPr>
        </p:nvSpPr>
        <p:spPr>
          <a:xfrm>
            <a:off x="1835696" y="1600200"/>
            <a:ext cx="6851104" cy="4525963"/>
          </a:xfrm>
        </p:spPr>
        <p:txBody>
          <a:bodyPr>
            <a:normAutofit fontScale="92500"/>
          </a:bodyPr>
          <a:lstStyle/>
          <a:p>
            <a:pPr marL="0" indent="0">
              <a:buNone/>
            </a:pPr>
            <a:r>
              <a:rPr lang="de-DE" sz="2400" dirty="0">
                <a:solidFill>
                  <a:srgbClr val="4F271C">
                    <a:satMod val="130000"/>
                  </a:srgbClr>
                </a:solidFill>
                <a:latin typeface="Gill Sans MT"/>
                <a:ea typeface="+mj-ea"/>
                <a:cs typeface="+mj-cs"/>
              </a:rPr>
              <a:t>Neben den „klassischen“ gedruckten Medien – wie Büchern, Zeitungen und Zeitschriften – bieten Bibliotheken heute auch die ganze Bandbreite elektronischer bzw. audiovisueller Medien (Hör- und Videokassetten, CDs, </a:t>
            </a:r>
            <a:r>
              <a:rPr lang="de-DE" sz="2400" dirty="0" err="1" smtClean="0">
                <a:solidFill>
                  <a:srgbClr val="4F271C">
                    <a:satMod val="130000"/>
                  </a:srgbClr>
                </a:solidFill>
                <a:latin typeface="Gill Sans MT"/>
                <a:ea typeface="+mj-ea"/>
                <a:cs typeface="+mj-cs"/>
              </a:rPr>
              <a:t>CD-Roms</a:t>
            </a:r>
            <a:r>
              <a:rPr lang="de-DE" sz="2400" dirty="0" smtClean="0">
                <a:solidFill>
                  <a:srgbClr val="4F271C">
                    <a:satMod val="130000"/>
                  </a:srgbClr>
                </a:solidFill>
                <a:latin typeface="Gill Sans MT"/>
                <a:ea typeface="+mj-ea"/>
                <a:cs typeface="+mj-cs"/>
              </a:rPr>
              <a:t> </a:t>
            </a:r>
            <a:r>
              <a:rPr lang="de-DE" sz="2400" dirty="0">
                <a:solidFill>
                  <a:srgbClr val="4F271C">
                    <a:satMod val="130000"/>
                  </a:srgbClr>
                </a:solidFill>
                <a:latin typeface="Gill Sans MT"/>
                <a:ea typeface="+mj-ea"/>
                <a:cs typeface="+mj-cs"/>
              </a:rPr>
              <a:t>und DVDs) an. Auch Computerarbeitsplätze, an denen die Benutzer in Datenbanken oder Verbundkatalogen recherchieren können, gehören heute vielfach zur Ausstattung einer größeren Bibliothek. Moderne Bibliotheken sind darüber hinaus Anbieter von Veranstaltungen wie Workshops, Ausstellungen, Seminaren und Kolloquien. In speziellen Schulungen vermitteln sie zudem den Umgang mit den bei ihnen vorhandenen elektronischen Informationsangeboten.</a:t>
            </a:r>
            <a:endParaRPr lang="ru-RU" dirty="0"/>
          </a:p>
        </p:txBody>
      </p:sp>
    </p:spTree>
    <p:extLst>
      <p:ext uri="{BB962C8B-B14F-4D97-AF65-F5344CB8AC3E}">
        <p14:creationId xmlns:p14="http://schemas.microsoft.com/office/powerpoint/2010/main" val="1438592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835696" y="1600200"/>
            <a:ext cx="6851104" cy="4525963"/>
          </a:xfrm>
        </p:spPr>
        <p:txBody>
          <a:bodyPr/>
          <a:lstStyle/>
          <a:p>
            <a:pPr marL="0" indent="0">
              <a:buNone/>
            </a:pPr>
            <a:r>
              <a:rPr lang="de-DE" sz="5400" b="1"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Bücher lesen und nicht verdauen ist </a:t>
            </a:r>
            <a:r>
              <a:rPr lang="de-DE" sz="5400" b="1" dirty="0" smtClean="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ungesund</a:t>
            </a:r>
          </a:p>
          <a:p>
            <a:pPr marL="0" indent="0">
              <a:buNone/>
            </a:pPr>
            <a:endParaRPr lang="de-DE" sz="5400" b="1"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endParaRPr>
          </a:p>
          <a:p>
            <a:pPr marL="0" indent="0">
              <a:buNone/>
            </a:pPr>
            <a:r>
              <a:rPr lang="de-DE" b="1" smtClean="0">
                <a:solidFill>
                  <a:srgbClr val="4F271C">
                    <a:satMod val="130000"/>
                  </a:srgbClr>
                </a:solidFill>
                <a:effectLst>
                  <a:outerShdw blurRad="50000" dist="30000" dir="5400000" algn="tl" rotWithShape="0">
                    <a:srgbClr val="000000">
                      <a:alpha val="30000"/>
                    </a:srgbClr>
                  </a:outerShdw>
                </a:effectLst>
                <a:latin typeface="Gill Sans MT"/>
              </a:rPr>
              <a:t>verdauen </a:t>
            </a:r>
            <a:r>
              <a:rPr lang="uk-UA" b="1" dirty="0" smtClean="0">
                <a:solidFill>
                  <a:srgbClr val="4F271C">
                    <a:satMod val="130000"/>
                  </a:srgbClr>
                </a:solidFill>
                <a:effectLst>
                  <a:outerShdw blurRad="50000" dist="30000" dir="5400000" algn="tl" rotWithShape="0">
                    <a:srgbClr val="000000">
                      <a:alpha val="30000"/>
                    </a:srgbClr>
                  </a:outerShdw>
                </a:effectLst>
                <a:latin typeface="Gill Sans MT"/>
              </a:rPr>
              <a:t>- засвоювати</a:t>
            </a:r>
            <a:endParaRPr lang="ru-RU" dirty="0"/>
          </a:p>
        </p:txBody>
      </p:sp>
    </p:spTree>
    <p:extLst>
      <p:ext uri="{BB962C8B-B14F-4D97-AF65-F5344CB8AC3E}">
        <p14:creationId xmlns:p14="http://schemas.microsoft.com/office/powerpoint/2010/main" val="31929144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274638"/>
            <a:ext cx="6995120" cy="1143000"/>
          </a:xfrm>
        </p:spPr>
        <p:txBody>
          <a:bodyPr>
            <a:normAutofit/>
            <a:scene3d>
              <a:camera prst="orthographicFront"/>
              <a:lightRig rig="threePt" dir="t"/>
            </a:scene3d>
            <a:sp3d extrusionH="57150">
              <a:bevelT w="38100" h="38100"/>
            </a:sp3d>
          </a:bodyPr>
          <a:lstStyle/>
          <a:p>
            <a:r>
              <a:rPr lang="de-DE" sz="4800" b="1" dirty="0">
                <a:solidFill>
                  <a:srgbClr val="4F271C">
                    <a:satMod val="130000"/>
                  </a:srgbClr>
                </a:solidFill>
                <a:effectLst>
                  <a:outerShdw blurRad="50000" dist="30000" dir="5400000" algn="tl" rotWithShape="0">
                    <a:srgbClr val="000000">
                      <a:alpha val="30000"/>
                    </a:srgbClr>
                  </a:outerShdw>
                </a:effectLst>
                <a:latin typeface="Gill Sans MT"/>
              </a:rPr>
              <a:t>Bücher</a:t>
            </a:r>
            <a:endParaRPr lang="uk-UA" sz="4800" dirty="0">
              <a:solidFill>
                <a:srgbClr val="FF0000">
                  <a:alpha val="95000"/>
                </a:srgb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771228085"/>
              </p:ext>
            </p:extLst>
          </p:nvPr>
        </p:nvGraphicFramePr>
        <p:xfrm>
          <a:off x="1835696" y="1628800"/>
          <a:ext cx="6984777" cy="4430008"/>
        </p:xfrm>
        <a:graphic>
          <a:graphicData uri="http://schemas.openxmlformats.org/drawingml/2006/table">
            <a:tbl>
              <a:tblPr firstRow="1" bandRow="1">
                <a:tableStyleId>{93296810-A885-4BE3-A3E7-6D5BEEA58F35}</a:tableStyleId>
              </a:tblPr>
              <a:tblGrid>
                <a:gridCol w="2328259"/>
                <a:gridCol w="2328259"/>
                <a:gridCol w="2328259"/>
              </a:tblGrid>
              <a:tr h="410916">
                <a:tc>
                  <a:txBody>
                    <a:bodyPr/>
                    <a:lstStyle/>
                    <a:p>
                      <a:endParaRPr lang="ru-RU" dirty="0"/>
                    </a:p>
                  </a:txBody>
                  <a:tcPr/>
                </a:tc>
                <a:tc>
                  <a:txBody>
                    <a:bodyPr/>
                    <a:lstStyle/>
                    <a:p>
                      <a:endParaRPr lang="ru-RU"/>
                    </a:p>
                  </a:txBody>
                  <a:tcPr/>
                </a:tc>
                <a:tc>
                  <a:txBody>
                    <a:bodyPr/>
                    <a:lstStyle/>
                    <a:p>
                      <a:endParaRPr lang="ru-RU" dirty="0"/>
                    </a:p>
                  </a:txBody>
                  <a:tcPr/>
                </a:tc>
              </a:tr>
              <a:tr h="574156">
                <a:tc>
                  <a:txBody>
                    <a:bodyPr/>
                    <a:lstStyle/>
                    <a:p>
                      <a:endParaRPr lang="ru-RU" sz="2800" b="1"/>
                    </a:p>
                  </a:txBody>
                  <a:tcPr/>
                </a:tc>
                <a:tc>
                  <a:txBody>
                    <a:bodyPr/>
                    <a:lstStyle/>
                    <a:p>
                      <a:r>
                        <a:rPr lang="de-DE" sz="2800" dirty="0" smtClean="0"/>
                        <a:t>Lehr-</a:t>
                      </a:r>
                      <a:endParaRPr lang="ru-RU" sz="2800" b="1" dirty="0"/>
                    </a:p>
                  </a:txBody>
                  <a:tcPr/>
                </a:tc>
                <a:tc>
                  <a:txBody>
                    <a:bodyPr/>
                    <a:lstStyle/>
                    <a:p>
                      <a:endParaRPr lang="ru-RU" sz="2800" b="1"/>
                    </a:p>
                  </a:txBody>
                  <a:tcPr/>
                </a:tc>
              </a:tr>
              <a:tr h="574156">
                <a:tc>
                  <a:txBody>
                    <a:bodyPr/>
                    <a:lstStyle/>
                    <a:p>
                      <a:endParaRPr lang="ru-RU" sz="2800" b="1"/>
                    </a:p>
                  </a:txBody>
                  <a:tcPr/>
                </a:tc>
                <a:tc>
                  <a:txBody>
                    <a:bodyPr/>
                    <a:lstStyle/>
                    <a:p>
                      <a:r>
                        <a:rPr lang="de-DE" sz="2800" dirty="0" smtClean="0"/>
                        <a:t>Fach-</a:t>
                      </a:r>
                      <a:endParaRPr lang="ru-RU" sz="2800" b="1" dirty="0"/>
                    </a:p>
                  </a:txBody>
                  <a:tcPr/>
                </a:tc>
                <a:tc>
                  <a:txBody>
                    <a:bodyPr/>
                    <a:lstStyle/>
                    <a:p>
                      <a:endParaRPr lang="ru-RU" sz="2800" b="1"/>
                    </a:p>
                  </a:txBody>
                  <a:tcPr/>
                </a:tc>
              </a:tr>
              <a:tr h="574156">
                <a:tc>
                  <a:txBody>
                    <a:bodyPr/>
                    <a:lstStyle/>
                    <a:p>
                      <a:r>
                        <a:rPr lang="de-DE" sz="2800" dirty="0" smtClean="0"/>
                        <a:t>das</a:t>
                      </a:r>
                      <a:endParaRPr lang="ru-RU" sz="2800" b="1" dirty="0"/>
                    </a:p>
                  </a:txBody>
                  <a:tcPr/>
                </a:tc>
                <a:tc>
                  <a:txBody>
                    <a:bodyPr/>
                    <a:lstStyle/>
                    <a:p>
                      <a:r>
                        <a:rPr lang="de-DE" sz="2800" dirty="0" smtClean="0"/>
                        <a:t>Arbeits-</a:t>
                      </a:r>
                      <a:endParaRPr lang="ru-RU" sz="2800" b="1" dirty="0"/>
                    </a:p>
                  </a:txBody>
                  <a:tcPr/>
                </a:tc>
                <a:tc>
                  <a:txBody>
                    <a:bodyPr/>
                    <a:lstStyle/>
                    <a:p>
                      <a:r>
                        <a:rPr lang="de-DE" sz="2800" dirty="0" smtClean="0"/>
                        <a:t>-buch</a:t>
                      </a:r>
                      <a:r>
                        <a:rPr lang="de-DE" sz="2800" baseline="0" dirty="0" smtClean="0"/>
                        <a:t> (-er)</a:t>
                      </a:r>
                      <a:endParaRPr lang="ru-RU" sz="2800" b="1" dirty="0"/>
                    </a:p>
                  </a:txBody>
                  <a:tcPr/>
                </a:tc>
              </a:tr>
              <a:tr h="574156">
                <a:tc>
                  <a:txBody>
                    <a:bodyPr/>
                    <a:lstStyle/>
                    <a:p>
                      <a:endParaRPr lang="ru-RU" sz="2800" b="1"/>
                    </a:p>
                  </a:txBody>
                  <a:tcPr/>
                </a:tc>
                <a:tc>
                  <a:txBody>
                    <a:bodyPr/>
                    <a:lstStyle/>
                    <a:p>
                      <a:r>
                        <a:rPr lang="de-DE" sz="2800" dirty="0" smtClean="0"/>
                        <a:t>Bilder-</a:t>
                      </a:r>
                      <a:endParaRPr lang="ru-RU" sz="2800" b="1" dirty="0"/>
                    </a:p>
                  </a:txBody>
                  <a:tcPr/>
                </a:tc>
                <a:tc>
                  <a:txBody>
                    <a:bodyPr/>
                    <a:lstStyle/>
                    <a:p>
                      <a:endParaRPr lang="ru-RU" sz="2800" b="1"/>
                    </a:p>
                  </a:txBody>
                  <a:tcPr/>
                </a:tc>
              </a:tr>
              <a:tr h="574156">
                <a:tc>
                  <a:txBody>
                    <a:bodyPr/>
                    <a:lstStyle/>
                    <a:p>
                      <a:endParaRPr lang="ru-RU" sz="2800" b="1"/>
                    </a:p>
                  </a:txBody>
                  <a:tcPr/>
                </a:tc>
                <a:tc>
                  <a:txBody>
                    <a:bodyPr/>
                    <a:lstStyle/>
                    <a:p>
                      <a:r>
                        <a:rPr lang="de-DE" sz="2800" dirty="0" smtClean="0"/>
                        <a:t>Kinder-</a:t>
                      </a:r>
                      <a:endParaRPr lang="ru-RU" sz="2800" b="1" dirty="0"/>
                    </a:p>
                  </a:txBody>
                  <a:tcPr/>
                </a:tc>
                <a:tc>
                  <a:txBody>
                    <a:bodyPr/>
                    <a:lstStyle/>
                    <a:p>
                      <a:endParaRPr lang="ru-RU" sz="2800" b="1" dirty="0"/>
                    </a:p>
                  </a:txBody>
                  <a:tcPr/>
                </a:tc>
              </a:tr>
              <a:tr h="574156">
                <a:tc>
                  <a:txBody>
                    <a:bodyPr/>
                    <a:lstStyle/>
                    <a:p>
                      <a:endParaRPr lang="ru-RU" sz="2800" b="1"/>
                    </a:p>
                  </a:txBody>
                  <a:tcPr/>
                </a:tc>
                <a:tc>
                  <a:txBody>
                    <a:bodyPr/>
                    <a:lstStyle/>
                    <a:p>
                      <a:r>
                        <a:rPr lang="de-DE" sz="2800" dirty="0" smtClean="0"/>
                        <a:t>Wörter-</a:t>
                      </a:r>
                      <a:endParaRPr lang="ru-RU" sz="2800" b="1" dirty="0"/>
                    </a:p>
                  </a:txBody>
                  <a:tcPr/>
                </a:tc>
                <a:tc>
                  <a:txBody>
                    <a:bodyPr/>
                    <a:lstStyle/>
                    <a:p>
                      <a:endParaRPr lang="ru-RU" sz="2800" b="1" dirty="0"/>
                    </a:p>
                  </a:txBody>
                  <a:tcPr/>
                </a:tc>
              </a:tr>
              <a:tr h="574156">
                <a:tc>
                  <a:txBody>
                    <a:bodyPr/>
                    <a:lstStyle/>
                    <a:p>
                      <a:endParaRPr lang="ru-RU" sz="2800" b="1"/>
                    </a:p>
                  </a:txBody>
                  <a:tcPr/>
                </a:tc>
                <a:tc>
                  <a:txBody>
                    <a:bodyPr/>
                    <a:lstStyle/>
                    <a:p>
                      <a:r>
                        <a:rPr lang="de-DE" sz="2800" dirty="0" smtClean="0"/>
                        <a:t>Hand-</a:t>
                      </a:r>
                      <a:endParaRPr lang="ru-RU" sz="2800" b="1" dirty="0"/>
                    </a:p>
                  </a:txBody>
                  <a:tcPr/>
                </a:tc>
                <a:tc>
                  <a:txBody>
                    <a:bodyPr/>
                    <a:lstStyle/>
                    <a:p>
                      <a:endParaRPr lang="ru-RU" sz="2800" b="1" dirty="0"/>
                    </a:p>
                  </a:txBody>
                  <a:tcPr/>
                </a:tc>
              </a:tr>
            </a:tbl>
          </a:graphicData>
        </a:graphic>
      </p:graphicFrame>
    </p:spTree>
    <p:extLst>
      <p:ext uri="{BB962C8B-B14F-4D97-AF65-F5344CB8AC3E}">
        <p14:creationId xmlns:p14="http://schemas.microsoft.com/office/powerpoint/2010/main" val="20468235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274638"/>
            <a:ext cx="6995120" cy="1143000"/>
          </a:xfrm>
        </p:spPr>
        <p:txBody>
          <a:bodyPr>
            <a:normAutofit/>
            <a:scene3d>
              <a:camera prst="orthographicFront"/>
              <a:lightRig rig="threePt" dir="t"/>
            </a:scene3d>
            <a:sp3d extrusionH="57150">
              <a:bevelT w="38100" h="38100"/>
            </a:sp3d>
          </a:bodyPr>
          <a:lstStyle/>
          <a:p>
            <a:r>
              <a:rPr lang="de-DE" b="1" dirty="0">
                <a:solidFill>
                  <a:srgbClr val="4F271C">
                    <a:satMod val="130000"/>
                  </a:srgbClr>
                </a:solidFill>
                <a:effectLst>
                  <a:outerShdw blurRad="50000" dist="30000" dir="5400000" algn="tl" rotWithShape="0">
                    <a:srgbClr val="000000">
                      <a:alpha val="30000"/>
                    </a:srgbClr>
                  </a:outerShdw>
                </a:effectLst>
                <a:latin typeface="Gill Sans MT"/>
              </a:rPr>
              <a:t>Literarische Gattungen</a:t>
            </a:r>
            <a:endParaRPr lang="uk-UA" sz="4800" dirty="0">
              <a:solidFill>
                <a:srgbClr val="FF0000">
                  <a:alpha val="95000"/>
                </a:srgb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008028855"/>
              </p:ext>
            </p:extLst>
          </p:nvPr>
        </p:nvGraphicFramePr>
        <p:xfrm>
          <a:off x="1835150" y="1600200"/>
          <a:ext cx="6913314" cy="4565102"/>
        </p:xfrm>
        <a:graphic>
          <a:graphicData uri="http://schemas.openxmlformats.org/drawingml/2006/table">
            <a:tbl>
              <a:tblPr firstRow="1" bandRow="1">
                <a:tableStyleId>{93296810-A885-4BE3-A3E7-6D5BEEA58F35}</a:tableStyleId>
              </a:tblPr>
              <a:tblGrid>
                <a:gridCol w="2304438"/>
                <a:gridCol w="2304438"/>
                <a:gridCol w="2304438"/>
              </a:tblGrid>
              <a:tr h="486500">
                <a:tc>
                  <a:txBody>
                    <a:bodyPr/>
                    <a:lstStyle/>
                    <a:p>
                      <a:endParaRPr lang="ru-RU" dirty="0"/>
                    </a:p>
                  </a:txBody>
                  <a:tcPr/>
                </a:tc>
                <a:tc>
                  <a:txBody>
                    <a:bodyPr/>
                    <a:lstStyle/>
                    <a:p>
                      <a:endParaRPr lang="ru-RU" dirty="0"/>
                    </a:p>
                  </a:txBody>
                  <a:tcPr/>
                </a:tc>
                <a:tc>
                  <a:txBody>
                    <a:bodyPr/>
                    <a:lstStyle/>
                    <a:p>
                      <a:endParaRPr lang="ru-RU"/>
                    </a:p>
                  </a:txBody>
                  <a:tcPr/>
                </a:tc>
              </a:tr>
              <a:tr h="679767">
                <a:tc>
                  <a:txBody>
                    <a:bodyPr/>
                    <a:lstStyle/>
                    <a:p>
                      <a:endParaRPr lang="ru-RU" sz="2800" b="1" dirty="0"/>
                    </a:p>
                  </a:txBody>
                  <a:tcPr/>
                </a:tc>
                <a:tc>
                  <a:txBody>
                    <a:bodyPr/>
                    <a:lstStyle/>
                    <a:p>
                      <a:r>
                        <a:rPr lang="de-DE" sz="2800" dirty="0" smtClean="0"/>
                        <a:t>Kriminal-</a:t>
                      </a:r>
                      <a:endParaRPr lang="ru-RU" sz="2800" b="1" dirty="0"/>
                    </a:p>
                  </a:txBody>
                  <a:tcPr/>
                </a:tc>
                <a:tc>
                  <a:txBody>
                    <a:bodyPr/>
                    <a:lstStyle/>
                    <a:p>
                      <a:endParaRPr lang="ru-RU" sz="2800" b="1"/>
                    </a:p>
                  </a:txBody>
                  <a:tcPr/>
                </a:tc>
              </a:tr>
              <a:tr h="679767">
                <a:tc>
                  <a:txBody>
                    <a:bodyPr/>
                    <a:lstStyle/>
                    <a:p>
                      <a:endParaRPr lang="ru-RU" sz="2800" b="1" dirty="0"/>
                    </a:p>
                  </a:txBody>
                  <a:tcPr/>
                </a:tc>
                <a:tc>
                  <a:txBody>
                    <a:bodyPr/>
                    <a:lstStyle/>
                    <a:p>
                      <a:r>
                        <a:rPr lang="de-DE" sz="2800" dirty="0" smtClean="0"/>
                        <a:t>Abenteuer-</a:t>
                      </a:r>
                      <a:endParaRPr lang="ru-RU" sz="2800" b="1" dirty="0"/>
                    </a:p>
                  </a:txBody>
                  <a:tcPr/>
                </a:tc>
                <a:tc>
                  <a:txBody>
                    <a:bodyPr/>
                    <a:lstStyle/>
                    <a:p>
                      <a:endParaRPr lang="ru-RU" sz="2800" b="1"/>
                    </a:p>
                  </a:txBody>
                  <a:tcPr/>
                </a:tc>
              </a:tr>
              <a:tr h="679767">
                <a:tc>
                  <a:txBody>
                    <a:bodyPr/>
                    <a:lstStyle/>
                    <a:p>
                      <a:r>
                        <a:rPr lang="de-DE" sz="2800" dirty="0" smtClean="0"/>
                        <a:t>der</a:t>
                      </a:r>
                      <a:endParaRPr lang="ru-RU" sz="2800" b="1" dirty="0"/>
                    </a:p>
                  </a:txBody>
                  <a:tcPr/>
                </a:tc>
                <a:tc>
                  <a:txBody>
                    <a:bodyPr/>
                    <a:lstStyle/>
                    <a:p>
                      <a:r>
                        <a:rPr lang="de-DE" sz="2800" dirty="0" smtClean="0"/>
                        <a:t>Jugend-</a:t>
                      </a:r>
                      <a:endParaRPr lang="ru-RU" sz="2800" b="1" dirty="0"/>
                    </a:p>
                  </a:txBody>
                  <a:tcPr/>
                </a:tc>
                <a:tc>
                  <a:txBody>
                    <a:bodyPr/>
                    <a:lstStyle/>
                    <a:p>
                      <a:r>
                        <a:rPr lang="de-DE" sz="2800" dirty="0" smtClean="0"/>
                        <a:t>-roman (-e)</a:t>
                      </a:r>
                      <a:endParaRPr lang="ru-RU" sz="2800" b="1" dirty="0"/>
                    </a:p>
                  </a:txBody>
                  <a:tcPr/>
                </a:tc>
              </a:tr>
              <a:tr h="679767">
                <a:tc>
                  <a:txBody>
                    <a:bodyPr/>
                    <a:lstStyle/>
                    <a:p>
                      <a:endParaRPr lang="ru-RU" sz="2800" b="1"/>
                    </a:p>
                  </a:txBody>
                  <a:tcPr/>
                </a:tc>
                <a:tc>
                  <a:txBody>
                    <a:bodyPr/>
                    <a:lstStyle/>
                    <a:p>
                      <a:r>
                        <a:rPr lang="de-DE" sz="2800" dirty="0" smtClean="0"/>
                        <a:t>Liebes-</a:t>
                      </a:r>
                      <a:endParaRPr lang="ru-RU" sz="2800" b="1" dirty="0"/>
                    </a:p>
                  </a:txBody>
                  <a:tcPr/>
                </a:tc>
                <a:tc>
                  <a:txBody>
                    <a:bodyPr/>
                    <a:lstStyle/>
                    <a:p>
                      <a:endParaRPr lang="ru-RU" sz="2800" b="1" dirty="0"/>
                    </a:p>
                  </a:txBody>
                  <a:tcPr/>
                </a:tc>
              </a:tr>
              <a:tr h="679767">
                <a:tc>
                  <a:txBody>
                    <a:bodyPr/>
                    <a:lstStyle/>
                    <a:p>
                      <a:r>
                        <a:rPr lang="de-DE" sz="2800" dirty="0" smtClean="0"/>
                        <a:t>der</a:t>
                      </a:r>
                      <a:endParaRPr lang="ru-RU" sz="2800" b="1" dirty="0"/>
                    </a:p>
                  </a:txBody>
                  <a:tcPr/>
                </a:tc>
                <a:tc>
                  <a:txBody>
                    <a:bodyPr/>
                    <a:lstStyle/>
                    <a:p>
                      <a:r>
                        <a:rPr lang="de-DE" sz="2800" dirty="0" smtClean="0"/>
                        <a:t>historischer</a:t>
                      </a:r>
                      <a:endParaRPr lang="ru-RU" sz="2800" b="1" dirty="0"/>
                    </a:p>
                  </a:txBody>
                  <a:tcPr/>
                </a:tc>
                <a:tc>
                  <a:txBody>
                    <a:bodyPr/>
                    <a:lstStyle/>
                    <a:p>
                      <a:r>
                        <a:rPr lang="de-DE" sz="2800" dirty="0" smtClean="0"/>
                        <a:t>Roman</a:t>
                      </a:r>
                      <a:endParaRPr lang="ru-RU" sz="2800" b="1" dirty="0"/>
                    </a:p>
                  </a:txBody>
                  <a:tcPr/>
                </a:tc>
              </a:tr>
              <a:tr h="679767">
                <a:tc>
                  <a:txBody>
                    <a:bodyPr/>
                    <a:lstStyle/>
                    <a:p>
                      <a:endParaRPr lang="ru-RU" sz="2800" b="1" dirty="0"/>
                    </a:p>
                  </a:txBody>
                  <a:tcPr/>
                </a:tc>
                <a:tc>
                  <a:txBody>
                    <a:bodyPr/>
                    <a:lstStyle/>
                    <a:p>
                      <a:r>
                        <a:rPr lang="de-DE" sz="2800" dirty="0" smtClean="0"/>
                        <a:t>Kriminal-</a:t>
                      </a:r>
                      <a:endParaRPr lang="ru-RU" sz="2800" b="1" dirty="0"/>
                    </a:p>
                  </a:txBody>
                  <a:tcPr/>
                </a:tc>
                <a:tc>
                  <a:txBody>
                    <a:bodyPr/>
                    <a:lstStyle/>
                    <a:p>
                      <a:endParaRPr lang="ru-RU" sz="2800" b="1" dirty="0"/>
                    </a:p>
                  </a:txBody>
                  <a:tcPr/>
                </a:tc>
              </a:tr>
            </a:tbl>
          </a:graphicData>
        </a:graphic>
      </p:graphicFrame>
    </p:spTree>
    <p:extLst>
      <p:ext uri="{BB962C8B-B14F-4D97-AF65-F5344CB8AC3E}">
        <p14:creationId xmlns:p14="http://schemas.microsoft.com/office/powerpoint/2010/main" val="745996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274638"/>
            <a:ext cx="6995120" cy="1143000"/>
          </a:xfrm>
        </p:spPr>
        <p:txBody>
          <a:bodyPr>
            <a:normAutofit/>
            <a:scene3d>
              <a:camera prst="orthographicFront"/>
              <a:lightRig rig="threePt" dir="t"/>
            </a:scene3d>
            <a:sp3d extrusionH="57150">
              <a:bevelT w="38100" h="38100"/>
            </a:sp3d>
          </a:bodyPr>
          <a:lstStyle/>
          <a:p>
            <a:r>
              <a:rPr lang="de-DE" sz="3600" b="1" dirty="0">
                <a:solidFill>
                  <a:srgbClr val="4F271C">
                    <a:satMod val="130000"/>
                  </a:srgbClr>
                </a:solidFill>
                <a:effectLst>
                  <a:outerShdw blurRad="50000" dist="30000" dir="5400000" algn="tl" rotWithShape="0">
                    <a:srgbClr val="000000">
                      <a:alpha val="30000"/>
                    </a:srgbClr>
                  </a:outerShdw>
                </a:effectLst>
                <a:latin typeface="Gill Sans MT"/>
              </a:rPr>
              <a:t>Literarische Gattungen</a:t>
            </a:r>
            <a:endParaRPr lang="uk-UA" sz="4800" dirty="0">
              <a:solidFill>
                <a:srgbClr val="FF0000">
                  <a:alpha val="95000"/>
                </a:srgb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826794600"/>
              </p:ext>
            </p:extLst>
          </p:nvPr>
        </p:nvGraphicFramePr>
        <p:xfrm>
          <a:off x="1907704" y="1556788"/>
          <a:ext cx="6697290" cy="4765932"/>
        </p:xfrm>
        <a:graphic>
          <a:graphicData uri="http://schemas.openxmlformats.org/drawingml/2006/table">
            <a:tbl>
              <a:tblPr firstRow="1" bandRow="1">
                <a:tableStyleId>{93296810-A885-4BE3-A3E7-6D5BEEA58F35}</a:tableStyleId>
              </a:tblPr>
              <a:tblGrid>
                <a:gridCol w="6697290"/>
              </a:tblGrid>
              <a:tr h="340423">
                <a:tc>
                  <a:txBody>
                    <a:bodyPr/>
                    <a:lstStyle/>
                    <a:p>
                      <a:endParaRPr lang="ru-RU" sz="1600" dirty="0"/>
                    </a:p>
                  </a:txBody>
                  <a:tcPr/>
                </a:tc>
              </a:tr>
              <a:tr h="402319">
                <a:tc>
                  <a:txBody>
                    <a:bodyPr/>
                    <a:lstStyle/>
                    <a:p>
                      <a:r>
                        <a:rPr lang="de-DE" sz="2000" dirty="0" smtClean="0"/>
                        <a:t>das Lexikon, -</a:t>
                      </a:r>
                      <a:r>
                        <a:rPr lang="de-DE" sz="2000" dirty="0" err="1" smtClean="0"/>
                        <a:t>ka</a:t>
                      </a:r>
                      <a:r>
                        <a:rPr lang="de-DE" sz="2000" dirty="0" smtClean="0"/>
                        <a:t>                   </a:t>
                      </a:r>
                      <a:endParaRPr lang="ru-RU" sz="2000" b="1" dirty="0"/>
                    </a:p>
                  </a:txBody>
                  <a:tcPr/>
                </a:tc>
              </a:tr>
              <a:tr h="402319">
                <a:tc>
                  <a:txBody>
                    <a:bodyPr/>
                    <a:lstStyle/>
                    <a:p>
                      <a:r>
                        <a:rPr lang="de-DE" sz="2000" dirty="0" smtClean="0"/>
                        <a:t>der Bildband, -e</a:t>
                      </a:r>
                      <a:endParaRPr lang="ru-RU" sz="2000" b="1" dirty="0"/>
                    </a:p>
                  </a:txBody>
                  <a:tcPr/>
                </a:tc>
              </a:tr>
              <a:tr h="402319">
                <a:tc>
                  <a:txBody>
                    <a:bodyPr/>
                    <a:lstStyle/>
                    <a:p>
                      <a:r>
                        <a:rPr lang="de-DE" sz="2000" dirty="0" smtClean="0"/>
                        <a:t>das Märchen,</a:t>
                      </a:r>
                      <a:r>
                        <a:rPr lang="de-DE" sz="2000" baseline="0" dirty="0" smtClean="0"/>
                        <a:t> -</a:t>
                      </a:r>
                      <a:endParaRPr lang="ru-RU" sz="2000" b="1" dirty="0"/>
                    </a:p>
                  </a:txBody>
                  <a:tcPr/>
                </a:tc>
              </a:tr>
              <a:tr h="402319">
                <a:tc>
                  <a:txBody>
                    <a:bodyPr/>
                    <a:lstStyle/>
                    <a:p>
                      <a:r>
                        <a:rPr lang="de-DE" sz="2000" dirty="0" smtClean="0"/>
                        <a:t>die Biographie, -n</a:t>
                      </a:r>
                      <a:endParaRPr lang="ru-RU" sz="2000" b="1" dirty="0"/>
                    </a:p>
                  </a:txBody>
                  <a:tcPr/>
                </a:tc>
              </a:tr>
              <a:tr h="402319">
                <a:tc>
                  <a:txBody>
                    <a:bodyPr/>
                    <a:lstStyle/>
                    <a:p>
                      <a:r>
                        <a:rPr lang="de-DE" sz="2000" dirty="0" smtClean="0"/>
                        <a:t>das Drama, -en</a:t>
                      </a:r>
                      <a:endParaRPr lang="ru-RU" sz="2000" b="1" dirty="0"/>
                    </a:p>
                  </a:txBody>
                  <a:tcPr/>
                </a:tc>
              </a:tr>
              <a:tr h="402319">
                <a:tc>
                  <a:txBody>
                    <a:bodyPr/>
                    <a:lstStyle/>
                    <a:p>
                      <a:r>
                        <a:rPr lang="de-DE" sz="2000" dirty="0" smtClean="0"/>
                        <a:t>der Krimi, -s</a:t>
                      </a:r>
                      <a:endParaRPr lang="ru-RU" sz="2000" b="1" dirty="0"/>
                    </a:p>
                  </a:txBody>
                  <a:tcPr/>
                </a:tc>
              </a:tr>
              <a:tr h="402319">
                <a:tc>
                  <a:txBody>
                    <a:bodyPr/>
                    <a:lstStyle/>
                    <a:p>
                      <a:r>
                        <a:rPr lang="de-DE" sz="2000" dirty="0" smtClean="0"/>
                        <a:t>der Reiseführer, -</a:t>
                      </a:r>
                      <a:endParaRPr lang="ru-RU" sz="2000" b="1" dirty="0"/>
                    </a:p>
                  </a:txBody>
                  <a:tcPr/>
                </a:tc>
              </a:tr>
              <a:tr h="402319">
                <a:tc>
                  <a:txBody>
                    <a:bodyPr/>
                    <a:lstStyle/>
                    <a:p>
                      <a:r>
                        <a:rPr lang="de-DE" sz="2000" dirty="0" smtClean="0"/>
                        <a:t>das Gedicht, -e</a:t>
                      </a:r>
                      <a:endParaRPr lang="ru-RU" sz="2000" b="1" dirty="0"/>
                    </a:p>
                  </a:txBody>
                  <a:tcPr/>
                </a:tc>
              </a:tr>
              <a:tr h="402319">
                <a:tc>
                  <a:txBody>
                    <a:bodyPr/>
                    <a:lstStyle/>
                    <a:p>
                      <a:r>
                        <a:rPr lang="de-DE" sz="2000" dirty="0" smtClean="0"/>
                        <a:t>die Novelle, -n</a:t>
                      </a:r>
                      <a:endParaRPr lang="ru-RU" sz="2000" b="1" dirty="0"/>
                    </a:p>
                  </a:txBody>
                  <a:tcPr/>
                </a:tc>
              </a:tr>
              <a:tr h="402319">
                <a:tc>
                  <a:txBody>
                    <a:bodyPr/>
                    <a:lstStyle/>
                    <a:p>
                      <a:r>
                        <a:rPr lang="de-DE" sz="2000" dirty="0" smtClean="0"/>
                        <a:t>die Erzählung, -en</a:t>
                      </a:r>
                      <a:endParaRPr lang="ru-RU" sz="2000" b="1" dirty="0"/>
                    </a:p>
                  </a:txBody>
                  <a:tcPr/>
                </a:tc>
              </a:tr>
              <a:tr h="402319">
                <a:tc>
                  <a:txBody>
                    <a:bodyPr/>
                    <a:lstStyle/>
                    <a:p>
                      <a:r>
                        <a:rPr lang="de-DE" sz="2000" dirty="0" smtClean="0">
                          <a:effectLst/>
                        </a:rPr>
                        <a:t>die Fantasy, -</a:t>
                      </a:r>
                      <a:endParaRPr lang="ru-RU" sz="2000" b="1" dirty="0">
                        <a:effectLst/>
                      </a:endParaRPr>
                    </a:p>
                  </a:txBody>
                  <a:tcPr/>
                </a:tc>
              </a:tr>
            </a:tbl>
          </a:graphicData>
        </a:graphic>
      </p:graphicFrame>
    </p:spTree>
    <p:extLst>
      <p:ext uri="{BB962C8B-B14F-4D97-AF65-F5344CB8AC3E}">
        <p14:creationId xmlns:p14="http://schemas.microsoft.com/office/powerpoint/2010/main" val="28812348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274638"/>
            <a:ext cx="6995120" cy="1143000"/>
          </a:xfrm>
        </p:spPr>
        <p:txBody>
          <a:bodyPr>
            <a:normAutofit fontScale="90000"/>
            <a:scene3d>
              <a:camera prst="orthographicFront"/>
              <a:lightRig rig="threePt" dir="t"/>
            </a:scene3d>
            <a:sp3d extrusionH="57150">
              <a:bevelT w="38100" h="38100"/>
            </a:sp3d>
          </a:bodyPr>
          <a:lstStyle/>
          <a:p>
            <a:r>
              <a:rPr lang="de-DE" sz="2800" b="1" dirty="0">
                <a:solidFill>
                  <a:srgbClr val="4F271C">
                    <a:satMod val="130000"/>
                  </a:srgbClr>
                </a:solidFill>
                <a:latin typeface="Gill Sans MT"/>
              </a:rPr>
              <a:t>Welche literarischen Gattungen sind das? Ordne die Wörter den Erklärungen zu.</a:t>
            </a:r>
            <a:endParaRPr lang="uk-UA" sz="4800" dirty="0">
              <a:solidFill>
                <a:srgbClr val="FF0000">
                  <a:alpha val="95000"/>
                </a:srgb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7796994"/>
              </p:ext>
            </p:extLst>
          </p:nvPr>
        </p:nvGraphicFramePr>
        <p:xfrm>
          <a:off x="1835150" y="1600200"/>
          <a:ext cx="6851650" cy="914400"/>
        </p:xfrm>
        <a:graphic>
          <a:graphicData uri="http://schemas.openxmlformats.org/drawingml/2006/table">
            <a:tbl>
              <a:tblPr firstRow="1" bandRow="1">
                <a:tableStyleId>{93296810-A885-4BE3-A3E7-6D5BEEA58F35}</a:tableStyleId>
              </a:tblPr>
              <a:tblGrid>
                <a:gridCol w="6851650"/>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u="none" strike="noStrike" kern="1200" cap="none" spc="0" normalizeH="0" baseline="0" noProof="0" dirty="0" smtClean="0">
                          <a:ln>
                            <a:noFill/>
                          </a:ln>
                          <a:effectLst/>
                          <a:uLnTx/>
                          <a:uFillTx/>
                        </a:rPr>
                        <a:t>Der Krimi(</a:t>
                      </a:r>
                      <a:r>
                        <a:rPr kumimoji="0" lang="de-DE" sz="1800" u="none" strike="noStrike" kern="1200" cap="none" spc="0" normalizeH="0" baseline="0" noProof="0" dirty="0" err="1" smtClean="0">
                          <a:ln>
                            <a:noFill/>
                          </a:ln>
                          <a:effectLst/>
                          <a:uLnTx/>
                          <a:uFillTx/>
                        </a:rPr>
                        <a:t>nalroman</a:t>
                      </a:r>
                      <a:r>
                        <a:rPr kumimoji="0" lang="de-DE" sz="1800" u="none" strike="noStrike" kern="1200" cap="none" spc="0" normalizeH="0" baseline="0" noProof="0" dirty="0" smtClean="0">
                          <a:ln>
                            <a:noFill/>
                          </a:ln>
                          <a:effectLst/>
                          <a:uLnTx/>
                          <a:uFillTx/>
                        </a:rPr>
                        <a:t>), der historische Roman, die Liebesgeschichte, die</a:t>
                      </a:r>
                      <a:r>
                        <a:rPr kumimoji="0" lang="en-US" sz="1800" u="none" strike="noStrike" kern="1200" cap="none" spc="0" normalizeH="0" baseline="0" noProof="0" dirty="0" smtClean="0">
                          <a:ln>
                            <a:noFill/>
                          </a:ln>
                          <a:effectLst/>
                          <a:uLnTx/>
                          <a:uFillTx/>
                        </a:rPr>
                        <a:t> </a:t>
                      </a:r>
                      <a:r>
                        <a:rPr kumimoji="0" lang="de-DE" sz="1800" u="none" strike="noStrike" kern="1200" cap="none" spc="0" normalizeH="0" baseline="0" noProof="0" dirty="0" smtClean="0">
                          <a:ln>
                            <a:noFill/>
                          </a:ln>
                          <a:effectLst/>
                          <a:uLnTx/>
                          <a:uFillTx/>
                        </a:rPr>
                        <a:t>Abenteuergeschichte, die Horrorgeschichte, die Fantasy, humoristische</a:t>
                      </a:r>
                      <a:r>
                        <a:rPr kumimoji="0" lang="en-US" sz="1800" u="none" strike="noStrike" kern="1200" cap="none" spc="0" normalizeH="0" baseline="0" noProof="0" dirty="0" smtClean="0">
                          <a:ln>
                            <a:noFill/>
                          </a:ln>
                          <a:effectLst/>
                          <a:uLnTx/>
                          <a:uFillTx/>
                        </a:rPr>
                        <a:t> </a:t>
                      </a:r>
                      <a:r>
                        <a:rPr kumimoji="0" lang="de-DE" sz="1800" u="none" strike="noStrike" kern="1200" cap="none" spc="0" normalizeH="0" baseline="0" noProof="0" dirty="0" smtClean="0">
                          <a:ln>
                            <a:noFill/>
                          </a:ln>
                          <a:effectLst/>
                          <a:uLnTx/>
                          <a:uFillTx/>
                        </a:rPr>
                        <a:t>Literatur, die Tiergeschichte, das Märchen</a:t>
                      </a:r>
                      <a:endParaRPr kumimoji="0" lang="ru-RU" sz="1800" b="1" i="0" u="none" strike="noStrike" kern="1200" cap="none" spc="0" normalizeH="0" baseline="0" noProof="0" dirty="0" smtClean="0">
                        <a:ln>
                          <a:noFill/>
                        </a:ln>
                        <a:solidFill>
                          <a:prstClr val="white"/>
                        </a:solidFill>
                        <a:effectLst/>
                        <a:uLnTx/>
                        <a:uFillTx/>
                        <a:latin typeface="Corbel"/>
                        <a:ea typeface="+mn-ea"/>
                        <a:cs typeface="+mn-cs"/>
                      </a:endParaRPr>
                    </a:p>
                  </a:txBody>
                  <a:tcPr/>
                </a:tc>
              </a:tr>
            </a:tbl>
          </a:graphicData>
        </a:graphic>
      </p:graphicFrame>
      <p:sp>
        <p:nvSpPr>
          <p:cNvPr id="5" name="Прямоугольник 4"/>
          <p:cNvSpPr/>
          <p:nvPr/>
        </p:nvSpPr>
        <p:spPr>
          <a:xfrm>
            <a:off x="1979712" y="2564904"/>
            <a:ext cx="6768752" cy="3970318"/>
          </a:xfrm>
          <a:prstGeom prst="rect">
            <a:avLst/>
          </a:prstGeom>
        </p:spPr>
        <p:txBody>
          <a:bodyPr wrap="square">
            <a:spAutoFit/>
          </a:bodyPr>
          <a:lstStyle/>
          <a:p>
            <a:r>
              <a:rPr lang="de-DE" dirty="0">
                <a:latin typeface="Gill Sans MT" pitchFamily="34" charset="0"/>
              </a:rPr>
              <a:t>1) …erzählt über etwas Übernatürliches, Fantastisches, z. B. über fantastische</a:t>
            </a:r>
            <a:endParaRPr lang="ru-RU" dirty="0"/>
          </a:p>
          <a:p>
            <a:r>
              <a:rPr lang="de-DE" dirty="0">
                <a:latin typeface="Gill Sans MT" pitchFamily="34" charset="0"/>
              </a:rPr>
              <a:t>Reisen und Menschen.</a:t>
            </a:r>
            <a:endParaRPr lang="ru-RU" dirty="0"/>
          </a:p>
          <a:p>
            <a:r>
              <a:rPr lang="de-DE" dirty="0">
                <a:latin typeface="Gill Sans MT" pitchFamily="34" charset="0"/>
              </a:rPr>
              <a:t>2) …beschreibt historische Ereignisse und bekannte Persönlichkeiten.</a:t>
            </a:r>
            <a:endParaRPr lang="ru-RU" dirty="0"/>
          </a:p>
          <a:p>
            <a:r>
              <a:rPr lang="de-DE" dirty="0">
                <a:latin typeface="Gill Sans MT" pitchFamily="34" charset="0"/>
              </a:rPr>
              <a:t>3) …erzählt über die Liebe.</a:t>
            </a:r>
            <a:endParaRPr lang="ru-RU" dirty="0"/>
          </a:p>
          <a:p>
            <a:r>
              <a:rPr lang="de-DE" dirty="0">
                <a:latin typeface="Gill Sans MT" pitchFamily="34" charset="0"/>
              </a:rPr>
              <a:t>4) …ist schauderhaft und ruft Angst und Schrecken hervor.</a:t>
            </a:r>
            <a:endParaRPr lang="ru-RU" dirty="0"/>
          </a:p>
          <a:p>
            <a:r>
              <a:rPr lang="de-DE" dirty="0">
                <a:latin typeface="Gill Sans MT" pitchFamily="34" charset="0"/>
              </a:rPr>
              <a:t>5) …erzählt über Ungewöhnliches, Zauberer, Könige, Prinzen; am Ende</a:t>
            </a:r>
            <a:endParaRPr lang="ru-RU" dirty="0"/>
          </a:p>
          <a:p>
            <a:r>
              <a:rPr lang="de-DE" dirty="0">
                <a:latin typeface="Gill Sans MT" pitchFamily="34" charset="0"/>
              </a:rPr>
              <a:t>feiert man meistens eine Hochzeit mit der Prinzessin.</a:t>
            </a:r>
            <a:endParaRPr lang="ru-RU" dirty="0"/>
          </a:p>
          <a:p>
            <a:r>
              <a:rPr lang="de-DE" dirty="0">
                <a:latin typeface="Gill Sans MT" pitchFamily="34" charset="0"/>
              </a:rPr>
              <a:t>6) …beschreibt ein Verbrechen und die Arbeit der Detektive.</a:t>
            </a:r>
            <a:endParaRPr lang="ru-RU" dirty="0"/>
          </a:p>
          <a:p>
            <a:r>
              <a:rPr lang="de-DE" dirty="0">
                <a:latin typeface="Gill Sans MT" pitchFamily="34" charset="0"/>
              </a:rPr>
              <a:t>7) …erzählt über viele ungewöhnliche Ereignisse einer Person, meistens</a:t>
            </a:r>
            <a:endParaRPr lang="ru-RU" dirty="0"/>
          </a:p>
          <a:p>
            <a:r>
              <a:rPr lang="de-DE" dirty="0">
                <a:latin typeface="Gill Sans MT" pitchFamily="34" charset="0"/>
              </a:rPr>
              <a:t>auf einer Reise.</a:t>
            </a:r>
            <a:endParaRPr lang="ru-RU" dirty="0"/>
          </a:p>
          <a:p>
            <a:r>
              <a:rPr lang="de-DE" dirty="0">
                <a:latin typeface="Gill Sans MT" pitchFamily="34" charset="0"/>
              </a:rPr>
              <a:t>8) …beschreibt das Leben der Tiere und ihre Abenteuer.</a:t>
            </a:r>
            <a:endParaRPr lang="ru-RU" dirty="0"/>
          </a:p>
          <a:p>
            <a:r>
              <a:rPr lang="de-DE" dirty="0">
                <a:latin typeface="Gill Sans MT" pitchFamily="34" charset="0"/>
              </a:rPr>
              <a:t>9) …erzählt über Lustiges im Leben der Menschen.</a:t>
            </a:r>
            <a:endParaRPr lang="ru-RU" dirty="0"/>
          </a:p>
        </p:txBody>
      </p:sp>
    </p:spTree>
    <p:extLst>
      <p:ext uri="{BB962C8B-B14F-4D97-AF65-F5344CB8AC3E}">
        <p14:creationId xmlns:p14="http://schemas.microsoft.com/office/powerpoint/2010/main" val="37167820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274638"/>
            <a:ext cx="6995120" cy="1143000"/>
          </a:xfrm>
        </p:spPr>
        <p:txBody>
          <a:bodyPr>
            <a:normAutofit/>
            <a:scene3d>
              <a:camera prst="orthographicFront"/>
              <a:lightRig rig="threePt" dir="t"/>
            </a:scene3d>
            <a:sp3d extrusionH="57150">
              <a:bevelT w="38100" h="38100"/>
            </a:sp3d>
          </a:bodyPr>
          <a:lstStyle/>
          <a:p>
            <a:r>
              <a:rPr lang="de-DE" sz="4000" b="1" dirty="0">
                <a:solidFill>
                  <a:srgbClr val="4F271C">
                    <a:satMod val="130000"/>
                  </a:srgbClr>
                </a:solidFill>
                <a:effectLst>
                  <a:outerShdw blurRad="50000" dist="30000" dir="5400000" algn="tl" rotWithShape="0">
                    <a:srgbClr val="000000">
                      <a:alpha val="30000"/>
                    </a:srgbClr>
                  </a:outerShdw>
                </a:effectLst>
                <a:latin typeface="Gill Sans MT"/>
              </a:rPr>
              <a:t>Antworten</a:t>
            </a:r>
            <a:endParaRPr lang="uk-UA" sz="4800" dirty="0">
              <a:solidFill>
                <a:srgbClr val="FF0000">
                  <a:alpha val="95000"/>
                </a:srgbClr>
              </a:solidFill>
            </a:endParaRPr>
          </a:p>
        </p:txBody>
      </p:sp>
      <p:sp>
        <p:nvSpPr>
          <p:cNvPr id="3" name="Объект 2"/>
          <p:cNvSpPr>
            <a:spLocks noGrp="1"/>
          </p:cNvSpPr>
          <p:nvPr>
            <p:ph idx="1"/>
          </p:nvPr>
        </p:nvSpPr>
        <p:spPr>
          <a:xfrm>
            <a:off x="1835696" y="1600200"/>
            <a:ext cx="6851104" cy="4525963"/>
          </a:xfrm>
        </p:spPr>
        <p:txBody>
          <a:bodyPr>
            <a:normAutofit fontScale="92500" lnSpcReduction="10000"/>
          </a:bodyPr>
          <a:lstStyle/>
          <a:p>
            <a:pPr marL="0" indent="0">
              <a:buNone/>
            </a:pPr>
            <a:r>
              <a:rPr lang="en-US" sz="3600"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1. </a:t>
            </a:r>
            <a:r>
              <a:rPr lang="de-DE" sz="3600" i="1" dirty="0">
                <a:solidFill>
                  <a:srgbClr val="4F271C">
                    <a:satMod val="130000"/>
                  </a:srgbClr>
                </a:solidFill>
                <a:latin typeface="Gill Sans MT"/>
                <a:ea typeface="+mj-ea"/>
                <a:cs typeface="+mj-cs"/>
              </a:rPr>
              <a:t>die Fantasy</a:t>
            </a:r>
            <a:r>
              <a:rPr lang="ru-RU" sz="3600" dirty="0">
                <a:solidFill>
                  <a:srgbClr val="4F271C">
                    <a:satMod val="130000"/>
                  </a:srgbClr>
                </a:solidFill>
                <a:latin typeface="Corbel"/>
                <a:ea typeface="+mj-ea"/>
                <a:cs typeface="+mj-cs"/>
              </a:rPr>
              <a:t/>
            </a:r>
            <a:br>
              <a:rPr lang="ru-RU" sz="3600" dirty="0">
                <a:solidFill>
                  <a:srgbClr val="4F271C">
                    <a:satMod val="130000"/>
                  </a:srgbClr>
                </a:solidFill>
                <a:latin typeface="Corbel"/>
                <a:ea typeface="+mj-ea"/>
                <a:cs typeface="+mj-cs"/>
              </a:rPr>
            </a:br>
            <a:r>
              <a:rPr lang="en-US" sz="3600" dirty="0">
                <a:solidFill>
                  <a:srgbClr val="4F271C">
                    <a:satMod val="130000"/>
                  </a:srgbClr>
                </a:solidFill>
                <a:latin typeface="Gill Sans MT"/>
                <a:ea typeface="+mj-ea"/>
                <a:cs typeface="+mj-cs"/>
              </a:rPr>
              <a:t>2. </a:t>
            </a:r>
            <a:r>
              <a:rPr lang="de-DE" sz="3600" i="1" dirty="0">
                <a:solidFill>
                  <a:srgbClr val="4F271C">
                    <a:satMod val="130000"/>
                  </a:srgbClr>
                </a:solidFill>
                <a:latin typeface="Gill Sans MT"/>
                <a:ea typeface="+mj-ea"/>
                <a:cs typeface="+mj-cs"/>
              </a:rPr>
              <a:t>der historische Roman</a:t>
            </a:r>
            <a:r>
              <a:rPr lang="ru-RU" sz="3600" dirty="0">
                <a:solidFill>
                  <a:srgbClr val="4F271C">
                    <a:satMod val="130000"/>
                  </a:srgbClr>
                </a:solidFill>
                <a:latin typeface="Corbel"/>
                <a:ea typeface="+mj-ea"/>
                <a:cs typeface="+mj-cs"/>
              </a:rPr>
              <a:t/>
            </a:r>
            <a:br>
              <a:rPr lang="ru-RU" sz="3600" dirty="0">
                <a:solidFill>
                  <a:srgbClr val="4F271C">
                    <a:satMod val="130000"/>
                  </a:srgbClr>
                </a:solidFill>
                <a:latin typeface="Corbel"/>
                <a:ea typeface="+mj-ea"/>
                <a:cs typeface="+mj-cs"/>
              </a:rPr>
            </a:br>
            <a:r>
              <a:rPr lang="en-US" sz="3600" dirty="0">
                <a:solidFill>
                  <a:srgbClr val="4F271C">
                    <a:satMod val="130000"/>
                  </a:srgbClr>
                </a:solidFill>
                <a:latin typeface="Gill Sans MT"/>
                <a:ea typeface="+mj-ea"/>
                <a:cs typeface="+mj-cs"/>
              </a:rPr>
              <a:t>3. </a:t>
            </a:r>
            <a:r>
              <a:rPr lang="de-DE" sz="3600" i="1" dirty="0">
                <a:solidFill>
                  <a:srgbClr val="4F271C">
                    <a:satMod val="130000"/>
                  </a:srgbClr>
                </a:solidFill>
                <a:latin typeface="Gill Sans MT"/>
                <a:ea typeface="+mj-ea"/>
                <a:cs typeface="+mj-cs"/>
              </a:rPr>
              <a:t>die Liebesgeschichte</a:t>
            </a:r>
            <a:r>
              <a:rPr lang="ru-RU" sz="3600" dirty="0">
                <a:solidFill>
                  <a:srgbClr val="4F271C">
                    <a:satMod val="130000"/>
                  </a:srgbClr>
                </a:solidFill>
                <a:latin typeface="Corbel"/>
                <a:ea typeface="+mj-ea"/>
                <a:cs typeface="+mj-cs"/>
              </a:rPr>
              <a:t/>
            </a:r>
            <a:br>
              <a:rPr lang="ru-RU" sz="3600" dirty="0">
                <a:solidFill>
                  <a:srgbClr val="4F271C">
                    <a:satMod val="130000"/>
                  </a:srgbClr>
                </a:solidFill>
                <a:latin typeface="Corbel"/>
                <a:ea typeface="+mj-ea"/>
                <a:cs typeface="+mj-cs"/>
              </a:rPr>
            </a:br>
            <a:r>
              <a:rPr lang="en-US" sz="3600" dirty="0">
                <a:solidFill>
                  <a:srgbClr val="4F271C">
                    <a:satMod val="130000"/>
                  </a:srgbClr>
                </a:solidFill>
                <a:latin typeface="Gill Sans MT"/>
                <a:ea typeface="+mj-ea"/>
                <a:cs typeface="+mj-cs"/>
              </a:rPr>
              <a:t>4. </a:t>
            </a:r>
            <a:r>
              <a:rPr lang="de-DE" sz="3600" i="1" dirty="0">
                <a:solidFill>
                  <a:srgbClr val="4F271C">
                    <a:satMod val="130000"/>
                  </a:srgbClr>
                </a:solidFill>
                <a:latin typeface="Gill Sans MT"/>
                <a:ea typeface="+mj-ea"/>
                <a:cs typeface="+mj-cs"/>
              </a:rPr>
              <a:t>die Horrorgeschichte</a:t>
            </a:r>
            <a:r>
              <a:rPr lang="ru-RU" sz="3600" dirty="0">
                <a:solidFill>
                  <a:srgbClr val="4F271C">
                    <a:satMod val="130000"/>
                  </a:srgbClr>
                </a:solidFill>
                <a:latin typeface="Corbel"/>
                <a:ea typeface="+mj-ea"/>
                <a:cs typeface="+mj-cs"/>
              </a:rPr>
              <a:t/>
            </a:r>
            <a:br>
              <a:rPr lang="ru-RU" sz="3600" dirty="0">
                <a:solidFill>
                  <a:srgbClr val="4F271C">
                    <a:satMod val="130000"/>
                  </a:srgbClr>
                </a:solidFill>
                <a:latin typeface="Corbel"/>
                <a:ea typeface="+mj-ea"/>
                <a:cs typeface="+mj-cs"/>
              </a:rPr>
            </a:br>
            <a:r>
              <a:rPr lang="en-US" sz="3600" dirty="0">
                <a:solidFill>
                  <a:srgbClr val="4F271C">
                    <a:satMod val="130000"/>
                  </a:srgbClr>
                </a:solidFill>
                <a:latin typeface="Gill Sans MT"/>
                <a:ea typeface="+mj-ea"/>
                <a:cs typeface="+mj-cs"/>
              </a:rPr>
              <a:t>5. </a:t>
            </a:r>
            <a:r>
              <a:rPr lang="de-DE" sz="3600" i="1" dirty="0">
                <a:solidFill>
                  <a:srgbClr val="4F271C">
                    <a:satMod val="130000"/>
                  </a:srgbClr>
                </a:solidFill>
                <a:latin typeface="Gill Sans MT"/>
                <a:ea typeface="+mj-ea"/>
                <a:cs typeface="+mj-cs"/>
              </a:rPr>
              <a:t>das Märchen</a:t>
            </a:r>
            <a:r>
              <a:rPr lang="ru-RU" sz="3600" dirty="0">
                <a:solidFill>
                  <a:srgbClr val="4F271C">
                    <a:satMod val="130000"/>
                  </a:srgbClr>
                </a:solidFill>
                <a:latin typeface="Corbel"/>
                <a:ea typeface="+mj-ea"/>
                <a:cs typeface="+mj-cs"/>
              </a:rPr>
              <a:t/>
            </a:r>
            <a:br>
              <a:rPr lang="ru-RU" sz="3600" dirty="0">
                <a:solidFill>
                  <a:srgbClr val="4F271C">
                    <a:satMod val="130000"/>
                  </a:srgbClr>
                </a:solidFill>
                <a:latin typeface="Corbel"/>
                <a:ea typeface="+mj-ea"/>
                <a:cs typeface="+mj-cs"/>
              </a:rPr>
            </a:br>
            <a:r>
              <a:rPr lang="en-US" sz="3600" dirty="0">
                <a:solidFill>
                  <a:srgbClr val="4F271C">
                    <a:satMod val="130000"/>
                  </a:srgbClr>
                </a:solidFill>
                <a:latin typeface="Gill Sans MT"/>
                <a:ea typeface="+mj-ea"/>
                <a:cs typeface="+mj-cs"/>
              </a:rPr>
              <a:t>6. </a:t>
            </a:r>
            <a:r>
              <a:rPr lang="de-DE" sz="3600" i="1" dirty="0">
                <a:solidFill>
                  <a:srgbClr val="4F271C">
                    <a:satMod val="130000"/>
                  </a:srgbClr>
                </a:solidFill>
                <a:latin typeface="Gill Sans MT"/>
                <a:ea typeface="+mj-ea"/>
                <a:cs typeface="+mj-cs"/>
              </a:rPr>
              <a:t>der Krimi(</a:t>
            </a:r>
            <a:r>
              <a:rPr lang="de-DE" sz="3600" i="1" dirty="0" err="1">
                <a:solidFill>
                  <a:srgbClr val="4F271C">
                    <a:satMod val="130000"/>
                  </a:srgbClr>
                </a:solidFill>
                <a:latin typeface="Gill Sans MT"/>
                <a:ea typeface="+mj-ea"/>
                <a:cs typeface="+mj-cs"/>
              </a:rPr>
              <a:t>nalroman</a:t>
            </a:r>
            <a:r>
              <a:rPr lang="de-DE" sz="3600" i="1" dirty="0">
                <a:solidFill>
                  <a:srgbClr val="4F271C">
                    <a:satMod val="130000"/>
                  </a:srgbClr>
                </a:solidFill>
                <a:latin typeface="Gill Sans MT"/>
                <a:ea typeface="+mj-ea"/>
                <a:cs typeface="+mj-cs"/>
              </a:rPr>
              <a:t>)</a:t>
            </a:r>
            <a:r>
              <a:rPr lang="ru-RU" sz="3600" dirty="0">
                <a:solidFill>
                  <a:srgbClr val="4F271C">
                    <a:satMod val="130000"/>
                  </a:srgbClr>
                </a:solidFill>
                <a:latin typeface="Corbel"/>
                <a:ea typeface="+mj-ea"/>
                <a:cs typeface="+mj-cs"/>
              </a:rPr>
              <a:t/>
            </a:r>
            <a:br>
              <a:rPr lang="ru-RU" sz="3600" dirty="0">
                <a:solidFill>
                  <a:srgbClr val="4F271C">
                    <a:satMod val="130000"/>
                  </a:srgbClr>
                </a:solidFill>
                <a:latin typeface="Corbel"/>
                <a:ea typeface="+mj-ea"/>
                <a:cs typeface="+mj-cs"/>
              </a:rPr>
            </a:br>
            <a:r>
              <a:rPr lang="en-US" sz="3600" dirty="0">
                <a:solidFill>
                  <a:srgbClr val="4F271C">
                    <a:satMod val="130000"/>
                  </a:srgbClr>
                </a:solidFill>
                <a:latin typeface="Gill Sans MT"/>
                <a:ea typeface="+mj-ea"/>
                <a:cs typeface="+mj-cs"/>
              </a:rPr>
              <a:t>7. </a:t>
            </a:r>
            <a:r>
              <a:rPr lang="de-DE" sz="3600" i="1" dirty="0">
                <a:solidFill>
                  <a:srgbClr val="4F271C">
                    <a:satMod val="130000"/>
                  </a:srgbClr>
                </a:solidFill>
                <a:latin typeface="Gill Sans MT"/>
                <a:ea typeface="+mj-ea"/>
                <a:cs typeface="+mj-cs"/>
              </a:rPr>
              <a:t>die Abenteuergeschichte</a:t>
            </a:r>
            <a:r>
              <a:rPr lang="ru-RU" sz="3600" dirty="0">
                <a:solidFill>
                  <a:srgbClr val="4F271C">
                    <a:satMod val="130000"/>
                  </a:srgbClr>
                </a:solidFill>
                <a:latin typeface="Corbel"/>
                <a:ea typeface="+mj-ea"/>
                <a:cs typeface="+mj-cs"/>
              </a:rPr>
              <a:t/>
            </a:r>
            <a:br>
              <a:rPr lang="ru-RU" sz="3600" dirty="0">
                <a:solidFill>
                  <a:srgbClr val="4F271C">
                    <a:satMod val="130000"/>
                  </a:srgbClr>
                </a:solidFill>
                <a:latin typeface="Corbel"/>
                <a:ea typeface="+mj-ea"/>
                <a:cs typeface="+mj-cs"/>
              </a:rPr>
            </a:br>
            <a:r>
              <a:rPr lang="en-US" sz="3600" dirty="0">
                <a:solidFill>
                  <a:srgbClr val="4F271C">
                    <a:satMod val="130000"/>
                  </a:srgbClr>
                </a:solidFill>
                <a:latin typeface="Gill Sans MT"/>
                <a:ea typeface="+mj-ea"/>
                <a:cs typeface="+mj-cs"/>
              </a:rPr>
              <a:t>8. </a:t>
            </a:r>
            <a:r>
              <a:rPr lang="de-DE" sz="3600" i="1" dirty="0">
                <a:solidFill>
                  <a:srgbClr val="4F271C">
                    <a:satMod val="130000"/>
                  </a:srgbClr>
                </a:solidFill>
                <a:latin typeface="Gill Sans MT"/>
                <a:ea typeface="+mj-ea"/>
                <a:cs typeface="+mj-cs"/>
              </a:rPr>
              <a:t>die Tiergeschichte</a:t>
            </a:r>
            <a:r>
              <a:rPr lang="ru-RU" sz="3600" dirty="0">
                <a:solidFill>
                  <a:srgbClr val="4F271C">
                    <a:satMod val="130000"/>
                  </a:srgbClr>
                </a:solidFill>
                <a:latin typeface="Corbel"/>
                <a:ea typeface="+mj-ea"/>
                <a:cs typeface="+mj-cs"/>
              </a:rPr>
              <a:t/>
            </a:r>
            <a:br>
              <a:rPr lang="ru-RU" sz="3600" dirty="0">
                <a:solidFill>
                  <a:srgbClr val="4F271C">
                    <a:satMod val="130000"/>
                  </a:srgbClr>
                </a:solidFill>
                <a:latin typeface="Corbel"/>
                <a:ea typeface="+mj-ea"/>
                <a:cs typeface="+mj-cs"/>
              </a:rPr>
            </a:br>
            <a:r>
              <a:rPr lang="en-US" sz="3600" dirty="0">
                <a:solidFill>
                  <a:srgbClr val="4F271C">
                    <a:satMod val="130000"/>
                  </a:srgbClr>
                </a:solidFill>
                <a:latin typeface="Gill Sans MT"/>
                <a:ea typeface="+mj-ea"/>
                <a:cs typeface="+mj-cs"/>
              </a:rPr>
              <a:t>9. </a:t>
            </a:r>
            <a:r>
              <a:rPr lang="de-DE" sz="3600" i="1" dirty="0">
                <a:solidFill>
                  <a:srgbClr val="4F271C">
                    <a:satMod val="130000"/>
                  </a:srgbClr>
                </a:solidFill>
                <a:latin typeface="Gill Sans MT"/>
                <a:ea typeface="+mj-ea"/>
                <a:cs typeface="+mj-cs"/>
              </a:rPr>
              <a:t>humoristische Literatur</a:t>
            </a:r>
            <a:endParaRPr lang="ru-RU" dirty="0"/>
          </a:p>
        </p:txBody>
      </p:sp>
    </p:spTree>
    <p:extLst>
      <p:ext uri="{BB962C8B-B14F-4D97-AF65-F5344CB8AC3E}">
        <p14:creationId xmlns:p14="http://schemas.microsoft.com/office/powerpoint/2010/main" val="3600922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763688" y="1600200"/>
            <a:ext cx="6923112" cy="4525963"/>
          </a:xfrm>
        </p:spPr>
        <p:txBody>
          <a:bodyPr>
            <a:normAutofit/>
          </a:bodyPr>
          <a:lstStyle/>
          <a:p>
            <a:pPr marL="0" indent="0">
              <a:buNone/>
            </a:pPr>
            <a:r>
              <a:rPr lang="de-DE" sz="4300" b="1" dirty="0">
                <a:solidFill>
                  <a:srgbClr val="4F271C">
                    <a:satMod val="130000"/>
                  </a:srgbClr>
                </a:solidFill>
                <a:latin typeface="Gill Sans MT"/>
                <a:ea typeface="+mj-ea"/>
                <a:cs typeface="+mj-cs"/>
              </a:rPr>
              <a:t>„Wenn du ein Gärtchen hast und eine Bibliothek so wird dir nichts fehlen“</a:t>
            </a:r>
            <a:r>
              <a:rPr lang="de-DE" sz="4300"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
            </a:r>
            <a:br>
              <a:rPr lang="de-DE" sz="4300"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br>
            <a:r>
              <a:rPr lang="de-DE" sz="4300"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                </a:t>
            </a:r>
            <a:r>
              <a:rPr lang="de-DE" sz="4300" i="1"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Marcus </a:t>
            </a:r>
            <a:r>
              <a:rPr lang="de-DE" sz="4300" i="1" dirty="0" err="1">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Tullius</a:t>
            </a:r>
            <a:r>
              <a:rPr lang="de-DE" sz="4300" i="1"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 Cicero</a:t>
            </a:r>
            <a:endParaRPr lang="uk-UA" sz="4000" dirty="0"/>
          </a:p>
        </p:txBody>
      </p:sp>
    </p:spTree>
    <p:extLst>
      <p:ext uri="{BB962C8B-B14F-4D97-AF65-F5344CB8AC3E}">
        <p14:creationId xmlns:p14="http://schemas.microsoft.com/office/powerpoint/2010/main" val="19958503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835696" y="2276872"/>
            <a:ext cx="6851104" cy="3849291"/>
          </a:xfrm>
        </p:spPr>
        <p:txBody>
          <a:bodyPr/>
          <a:lstStyle/>
          <a:p>
            <a:pPr marL="0" indent="0">
              <a:buNone/>
            </a:pPr>
            <a:r>
              <a:rPr lang="de-DE" sz="4800" b="1"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Viel lesen macht </a:t>
            </a:r>
            <a:br>
              <a:rPr lang="de-DE" sz="4800" b="1"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br>
            <a:r>
              <a:rPr lang="de-DE" sz="4800" b="1"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                    viel Wissen</a:t>
            </a:r>
            <a:endParaRPr lang="ru-RU" dirty="0"/>
          </a:p>
        </p:txBody>
      </p:sp>
    </p:spTree>
    <p:extLst>
      <p:ext uri="{BB962C8B-B14F-4D97-AF65-F5344CB8AC3E}">
        <p14:creationId xmlns:p14="http://schemas.microsoft.com/office/powerpoint/2010/main" val="14688935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139952" y="3573016"/>
            <a:ext cx="4546848" cy="2553147"/>
          </a:xfrm>
        </p:spPr>
        <p:txBody>
          <a:bodyPr>
            <a:normAutofit/>
          </a:bodyPr>
          <a:lstStyle/>
          <a:p>
            <a:pPr marL="27432" lvl="0" indent="0">
              <a:spcBef>
                <a:spcPts val="600"/>
              </a:spcBef>
              <a:buClr>
                <a:srgbClr val="3891A7"/>
              </a:buClr>
              <a:buSzPct val="80000"/>
              <a:buNone/>
            </a:pPr>
            <a:r>
              <a:rPr lang="de-DE" sz="2600" b="1" dirty="0">
                <a:solidFill>
                  <a:srgbClr val="4F271C">
                    <a:shade val="30000"/>
                    <a:satMod val="150000"/>
                  </a:srgbClr>
                </a:solidFill>
                <a:effectLst>
                  <a:outerShdw blurRad="38100" dist="38100" dir="2700000" algn="tl">
                    <a:srgbClr val="000000">
                      <a:alpha val="43137"/>
                    </a:srgbClr>
                  </a:outerShdw>
                </a:effectLst>
                <a:latin typeface="Gill Sans MT"/>
              </a:rPr>
              <a:t>Deutschlehrerin:</a:t>
            </a:r>
          </a:p>
          <a:p>
            <a:pPr marL="27432" lvl="0" indent="0">
              <a:spcBef>
                <a:spcPts val="600"/>
              </a:spcBef>
              <a:buClr>
                <a:srgbClr val="3891A7"/>
              </a:buClr>
              <a:buSzPct val="80000"/>
              <a:buNone/>
            </a:pPr>
            <a:r>
              <a:rPr lang="de-DE" sz="2600" b="1" dirty="0" err="1">
                <a:solidFill>
                  <a:srgbClr val="4F271C">
                    <a:shade val="30000"/>
                    <a:satMod val="150000"/>
                  </a:srgbClr>
                </a:solidFill>
                <a:effectLst>
                  <a:outerShdw blurRad="38100" dist="38100" dir="2700000" algn="tl">
                    <a:srgbClr val="000000">
                      <a:alpha val="43137"/>
                    </a:srgbClr>
                  </a:outerShdw>
                </a:effectLst>
                <a:latin typeface="Gill Sans MT"/>
              </a:rPr>
              <a:t>Slaschtschowa</a:t>
            </a:r>
            <a:r>
              <a:rPr lang="de-DE" sz="2600" b="1" dirty="0">
                <a:solidFill>
                  <a:srgbClr val="4F271C">
                    <a:shade val="30000"/>
                    <a:satMod val="150000"/>
                  </a:srgbClr>
                </a:solidFill>
                <a:effectLst>
                  <a:outerShdw blurRad="38100" dist="38100" dir="2700000" algn="tl">
                    <a:srgbClr val="000000">
                      <a:alpha val="43137"/>
                    </a:srgbClr>
                  </a:outerShdw>
                </a:effectLst>
                <a:latin typeface="Gill Sans MT"/>
              </a:rPr>
              <a:t> N.G</a:t>
            </a:r>
            <a:r>
              <a:rPr lang="de-DE" sz="2600" b="1" dirty="0" smtClean="0">
                <a:solidFill>
                  <a:srgbClr val="4F271C">
                    <a:shade val="30000"/>
                    <a:satMod val="150000"/>
                  </a:srgbClr>
                </a:solidFill>
                <a:effectLst>
                  <a:outerShdw blurRad="38100" dist="38100" dir="2700000" algn="tl">
                    <a:srgbClr val="000000">
                      <a:alpha val="43137"/>
                    </a:srgbClr>
                  </a:outerShdw>
                </a:effectLst>
                <a:latin typeface="Gill Sans MT"/>
              </a:rPr>
              <a:t>.</a:t>
            </a:r>
          </a:p>
          <a:p>
            <a:pPr marL="27432" lvl="0" indent="0">
              <a:spcBef>
                <a:spcPts val="600"/>
              </a:spcBef>
              <a:buClr>
                <a:srgbClr val="3891A7"/>
              </a:buClr>
              <a:buSzPct val="80000"/>
              <a:buNone/>
            </a:pPr>
            <a:r>
              <a:rPr lang="de-DE" sz="2000" b="1" dirty="0" smtClean="0">
                <a:solidFill>
                  <a:srgbClr val="4F271C">
                    <a:shade val="30000"/>
                    <a:satMod val="150000"/>
                  </a:srgbClr>
                </a:solidFill>
                <a:effectLst>
                  <a:outerShdw blurRad="38100" dist="38100" dir="2700000" algn="tl">
                    <a:srgbClr val="000000">
                      <a:alpha val="43137"/>
                    </a:srgbClr>
                  </a:outerShdw>
                </a:effectLst>
                <a:latin typeface="Gill Sans MT"/>
              </a:rPr>
              <a:t>Die Schule mit erweitertem Fremdsprachenunterricht </a:t>
            </a:r>
          </a:p>
          <a:p>
            <a:pPr marL="27432" lvl="0" indent="0">
              <a:spcBef>
                <a:spcPts val="600"/>
              </a:spcBef>
              <a:buClr>
                <a:srgbClr val="3891A7"/>
              </a:buClr>
              <a:buSzPct val="80000"/>
              <a:buNone/>
            </a:pPr>
            <a:r>
              <a:rPr lang="de-DE" sz="2000" b="1" dirty="0" smtClean="0">
                <a:solidFill>
                  <a:srgbClr val="4F271C">
                    <a:shade val="30000"/>
                    <a:satMod val="150000"/>
                  </a:srgbClr>
                </a:solidFill>
                <a:effectLst>
                  <a:outerShdw blurRad="38100" dist="38100" dir="2700000" algn="tl">
                    <a:srgbClr val="000000">
                      <a:alpha val="43137"/>
                    </a:srgbClr>
                  </a:outerShdw>
                </a:effectLst>
                <a:latin typeface="Gill Sans MT"/>
              </a:rPr>
              <a:t>Tschernihiw</a:t>
            </a:r>
            <a:endParaRPr lang="ru-RU" sz="2000" b="1" dirty="0">
              <a:solidFill>
                <a:srgbClr val="4F271C">
                  <a:shade val="30000"/>
                  <a:satMod val="150000"/>
                </a:srgbClr>
              </a:solidFill>
              <a:effectLst>
                <a:outerShdw blurRad="38100" dist="38100" dir="2700000" algn="tl">
                  <a:srgbClr val="000000">
                    <a:alpha val="43137"/>
                  </a:srgbClr>
                </a:outerShdw>
              </a:effectLst>
              <a:latin typeface="Corbel"/>
            </a:endParaRPr>
          </a:p>
          <a:p>
            <a:pPr marL="0" indent="0">
              <a:buNone/>
            </a:pPr>
            <a:endParaRPr lang="ru-RU" dirty="0"/>
          </a:p>
        </p:txBody>
      </p:sp>
    </p:spTree>
    <p:extLst>
      <p:ext uri="{BB962C8B-B14F-4D97-AF65-F5344CB8AC3E}">
        <p14:creationId xmlns:p14="http://schemas.microsoft.com/office/powerpoint/2010/main" val="3043463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763688" y="620688"/>
            <a:ext cx="6923112" cy="5505475"/>
          </a:xfrm>
        </p:spPr>
        <p:txBody>
          <a:bodyPr>
            <a:normAutofit/>
          </a:bodyPr>
          <a:lstStyle/>
          <a:p>
            <a:pPr marL="0" indent="0">
              <a:buNone/>
            </a:pPr>
            <a:r>
              <a:rPr lang="de-DE" sz="4300"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Das Wort „</a:t>
            </a:r>
            <a:r>
              <a:rPr lang="de-DE" sz="4300" b="1"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Bibliothek</a:t>
            </a:r>
            <a:r>
              <a:rPr lang="de-DE" sz="4300"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 kommt aus dem </a:t>
            </a:r>
            <a:r>
              <a:rPr lang="de-DE" sz="4300" b="1"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Griechischen</a:t>
            </a:r>
            <a:r>
              <a:rPr lang="de-DE" sz="4300"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 und bedeutet</a:t>
            </a:r>
            <a:br>
              <a:rPr lang="de-DE" sz="4300"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br>
            <a:r>
              <a:rPr lang="de-DE" sz="4300"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
            </a:r>
            <a:br>
              <a:rPr lang="de-DE" sz="4300"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br>
            <a:r>
              <a:rPr lang="de-DE" sz="4300" b="1" i="1" dirty="0" err="1">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biblio</a:t>
            </a:r>
            <a:r>
              <a:rPr lang="de-DE" sz="4300" b="1" i="1"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 – Buch</a:t>
            </a:r>
            <a:br>
              <a:rPr lang="de-DE" sz="4300" b="1" i="1"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br>
            <a:r>
              <a:rPr lang="de-DE" sz="4300" b="1" i="1"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
            </a:r>
            <a:br>
              <a:rPr lang="de-DE" sz="4300" b="1" i="1"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br>
            <a:r>
              <a:rPr lang="de-DE" sz="4300" b="1" i="1" dirty="0" err="1">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theke</a:t>
            </a:r>
            <a:r>
              <a:rPr lang="de-DE" sz="4300" b="1" i="1"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 - Aufbewahrungsort</a:t>
            </a:r>
            <a:endParaRPr lang="uk-UA" dirty="0"/>
          </a:p>
        </p:txBody>
      </p:sp>
    </p:spTree>
    <p:extLst>
      <p:ext uri="{BB962C8B-B14F-4D97-AF65-F5344CB8AC3E}">
        <p14:creationId xmlns:p14="http://schemas.microsoft.com/office/powerpoint/2010/main" val="4020435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2123728" y="764704"/>
            <a:ext cx="6563072" cy="5361459"/>
          </a:xfrm>
        </p:spPr>
        <p:txBody>
          <a:bodyPr/>
          <a:lstStyle/>
          <a:p>
            <a:pPr marL="0" indent="0">
              <a:buNone/>
            </a:pPr>
            <a:endParaRPr lang="de-DE" sz="4400" b="1" dirty="0" smtClean="0">
              <a:solidFill>
                <a:srgbClr val="4F271C">
                  <a:satMod val="130000"/>
                </a:srgbClr>
              </a:solidFill>
              <a:effectLst>
                <a:outerShdw blurRad="38100" dist="38100" dir="2700000" algn="tl">
                  <a:srgbClr val="000000">
                    <a:alpha val="43137"/>
                  </a:srgbClr>
                </a:outerShdw>
              </a:effectLst>
              <a:latin typeface="Gill Sans MT"/>
              <a:ea typeface="+mj-ea"/>
              <a:cs typeface="+mj-cs"/>
            </a:endParaRPr>
          </a:p>
          <a:p>
            <a:pPr marL="0" indent="0">
              <a:buNone/>
            </a:pPr>
            <a:r>
              <a:rPr lang="de-DE" sz="4400" b="1" dirty="0" smtClean="0">
                <a:solidFill>
                  <a:srgbClr val="4F271C">
                    <a:satMod val="130000"/>
                  </a:srgbClr>
                </a:solidFill>
                <a:effectLst>
                  <a:outerShdw blurRad="38100" dist="38100" dir="2700000" algn="tl">
                    <a:srgbClr val="000000">
                      <a:alpha val="43137"/>
                    </a:srgbClr>
                  </a:outerShdw>
                </a:effectLst>
                <a:latin typeface="Gill Sans MT"/>
                <a:ea typeface="+mj-ea"/>
                <a:cs typeface="+mj-cs"/>
              </a:rPr>
              <a:t>„</a:t>
            </a:r>
            <a:r>
              <a:rPr lang="de-DE" sz="4400" b="1" dirty="0">
                <a:solidFill>
                  <a:srgbClr val="4F271C">
                    <a:satMod val="130000"/>
                  </a:srgbClr>
                </a:solidFill>
                <a:effectLst>
                  <a:outerShdw blurRad="38100" dist="38100" dir="2700000" algn="tl">
                    <a:srgbClr val="000000">
                      <a:alpha val="43137"/>
                    </a:srgbClr>
                  </a:outerShdw>
                </a:effectLst>
                <a:latin typeface="Gill Sans MT"/>
                <a:ea typeface="+mj-ea"/>
                <a:cs typeface="+mj-cs"/>
              </a:rPr>
              <a:t>Bibliotheken sind geistige Tankstellen“</a:t>
            </a:r>
            <a:br>
              <a:rPr lang="de-DE" sz="4400" b="1" dirty="0">
                <a:solidFill>
                  <a:srgbClr val="4F271C">
                    <a:satMod val="130000"/>
                  </a:srgbClr>
                </a:solidFill>
                <a:effectLst>
                  <a:outerShdw blurRad="38100" dist="38100" dir="2700000" algn="tl">
                    <a:srgbClr val="000000">
                      <a:alpha val="43137"/>
                    </a:srgbClr>
                  </a:outerShdw>
                </a:effectLst>
                <a:latin typeface="Gill Sans MT"/>
                <a:ea typeface="+mj-ea"/>
                <a:cs typeface="+mj-cs"/>
              </a:rPr>
            </a:br>
            <a:r>
              <a:rPr lang="de-DE" sz="4400" b="1" dirty="0">
                <a:solidFill>
                  <a:srgbClr val="4F271C">
                    <a:satMod val="130000"/>
                  </a:srgbClr>
                </a:solidFill>
                <a:effectLst>
                  <a:outerShdw blurRad="38100" dist="38100" dir="2700000" algn="tl">
                    <a:srgbClr val="000000">
                      <a:alpha val="43137"/>
                    </a:srgbClr>
                  </a:outerShdw>
                </a:effectLst>
                <a:latin typeface="Gill Sans MT"/>
                <a:ea typeface="+mj-ea"/>
                <a:cs typeface="+mj-cs"/>
              </a:rPr>
              <a:t>               </a:t>
            </a:r>
            <a:endParaRPr lang="de-DE" sz="4400" b="1" dirty="0" smtClean="0">
              <a:solidFill>
                <a:srgbClr val="4F271C">
                  <a:satMod val="130000"/>
                </a:srgbClr>
              </a:solidFill>
              <a:effectLst>
                <a:outerShdw blurRad="38100" dist="38100" dir="2700000" algn="tl">
                  <a:srgbClr val="000000">
                    <a:alpha val="43137"/>
                  </a:srgbClr>
                </a:outerShdw>
              </a:effectLst>
              <a:latin typeface="Gill Sans MT"/>
              <a:ea typeface="+mj-ea"/>
              <a:cs typeface="+mj-cs"/>
            </a:endParaRPr>
          </a:p>
          <a:p>
            <a:pPr marL="0" indent="0">
              <a:buNone/>
            </a:pPr>
            <a:r>
              <a:rPr lang="de-DE" sz="4400" b="1" dirty="0">
                <a:solidFill>
                  <a:srgbClr val="4F271C">
                    <a:satMod val="130000"/>
                  </a:srgbClr>
                </a:solidFill>
                <a:effectLst>
                  <a:outerShdw blurRad="38100" dist="38100" dir="2700000" algn="tl">
                    <a:srgbClr val="000000">
                      <a:alpha val="43137"/>
                    </a:srgbClr>
                  </a:outerShdw>
                </a:effectLst>
                <a:latin typeface="Gill Sans MT"/>
                <a:ea typeface="+mj-ea"/>
                <a:cs typeface="+mj-cs"/>
              </a:rPr>
              <a:t> </a:t>
            </a:r>
            <a:r>
              <a:rPr lang="de-DE" sz="4400" b="1" dirty="0" smtClean="0">
                <a:solidFill>
                  <a:srgbClr val="4F271C">
                    <a:satMod val="130000"/>
                  </a:srgbClr>
                </a:solidFill>
                <a:effectLst>
                  <a:outerShdw blurRad="38100" dist="38100" dir="2700000" algn="tl">
                    <a:srgbClr val="000000">
                      <a:alpha val="43137"/>
                    </a:srgbClr>
                  </a:outerShdw>
                </a:effectLst>
                <a:latin typeface="Gill Sans MT"/>
                <a:ea typeface="+mj-ea"/>
                <a:cs typeface="+mj-cs"/>
              </a:rPr>
              <a:t>         </a:t>
            </a:r>
            <a:r>
              <a:rPr lang="de-DE" sz="4400" b="1" dirty="0" smtClean="0">
                <a:solidFill>
                  <a:srgbClr val="4F271C">
                    <a:satMod val="130000"/>
                  </a:srgbClr>
                </a:solidFill>
                <a:effectLst>
                  <a:outerShdw blurRad="38100" dist="38100" dir="2700000" algn="tl">
                    <a:srgbClr val="000000">
                      <a:alpha val="43137"/>
                    </a:srgbClr>
                  </a:outerShdw>
                </a:effectLst>
                <a:latin typeface="Gill Sans MT"/>
                <a:ea typeface="+mj-ea"/>
                <a:cs typeface="+mj-cs"/>
              </a:rPr>
              <a:t>  </a:t>
            </a:r>
            <a:r>
              <a:rPr lang="de-DE" sz="4400" b="1" dirty="0" smtClean="0">
                <a:solidFill>
                  <a:srgbClr val="4F271C">
                    <a:satMod val="130000"/>
                  </a:srgbClr>
                </a:solidFill>
                <a:effectLst>
                  <a:outerShdw blurRad="38100" dist="38100" dir="2700000" algn="tl">
                    <a:srgbClr val="000000">
                      <a:alpha val="43137"/>
                    </a:srgbClr>
                  </a:outerShdw>
                </a:effectLst>
                <a:latin typeface="Gill Sans MT"/>
                <a:ea typeface="+mj-ea"/>
                <a:cs typeface="+mj-cs"/>
              </a:rPr>
              <a:t>Helmut </a:t>
            </a:r>
            <a:r>
              <a:rPr lang="de-DE" sz="4400" b="1" dirty="0">
                <a:solidFill>
                  <a:srgbClr val="4F271C">
                    <a:satMod val="130000"/>
                  </a:srgbClr>
                </a:solidFill>
                <a:effectLst>
                  <a:outerShdw blurRad="38100" dist="38100" dir="2700000" algn="tl">
                    <a:srgbClr val="000000">
                      <a:alpha val="43137"/>
                    </a:srgbClr>
                  </a:outerShdw>
                </a:effectLst>
                <a:latin typeface="Gill Sans MT"/>
                <a:ea typeface="+mj-ea"/>
                <a:cs typeface="+mj-cs"/>
              </a:rPr>
              <a:t>Schmidt</a:t>
            </a:r>
            <a:endParaRPr lang="uk-UA" dirty="0"/>
          </a:p>
        </p:txBody>
      </p:sp>
    </p:spTree>
    <p:extLst>
      <p:ext uri="{BB962C8B-B14F-4D97-AF65-F5344CB8AC3E}">
        <p14:creationId xmlns:p14="http://schemas.microsoft.com/office/powerpoint/2010/main" val="4135132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274638"/>
            <a:ext cx="6995120" cy="1143000"/>
          </a:xfrm>
        </p:spPr>
        <p:txBody>
          <a:bodyPr>
            <a:normAutofit fontScale="90000"/>
            <a:scene3d>
              <a:camera prst="orthographicFront"/>
              <a:lightRig rig="threePt" dir="t"/>
            </a:scene3d>
            <a:sp3d extrusionH="57150">
              <a:bevelT w="38100" h="38100"/>
            </a:sp3d>
          </a:bodyPr>
          <a:lstStyle/>
          <a:p>
            <a:r>
              <a:rPr lang="de-DE" sz="4300" b="1" dirty="0">
                <a:solidFill>
                  <a:schemeClr val="accent2">
                    <a:lumMod val="75000"/>
                  </a:schemeClr>
                </a:solidFill>
                <a:effectLst>
                  <a:outerShdw blurRad="38100" dist="38100" dir="2700000" algn="tl">
                    <a:srgbClr val="000000">
                      <a:alpha val="43137"/>
                    </a:srgbClr>
                  </a:outerShdw>
                </a:effectLst>
                <a:latin typeface="Gill Sans MT"/>
              </a:rPr>
              <a:t>Welche Bibliotheken gibt es?</a:t>
            </a:r>
            <a:endParaRPr lang="uk-UA" sz="4800" b="1" dirty="0">
              <a:solidFill>
                <a:schemeClr val="accent2">
                  <a:lumMod val="75000"/>
                </a:schemeClr>
              </a:solidFill>
              <a:effectLst>
                <a:outerShdw blurRad="38100" dist="38100" dir="2700000" algn="tl">
                  <a:srgbClr val="000000">
                    <a:alpha val="43137"/>
                  </a:srgbClr>
                </a:outerShdw>
              </a:effectLst>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657733149"/>
              </p:ext>
            </p:extLst>
          </p:nvPr>
        </p:nvGraphicFramePr>
        <p:xfrm>
          <a:off x="2051720" y="1600200"/>
          <a:ext cx="6552727" cy="4450080"/>
        </p:xfrm>
        <a:graphic>
          <a:graphicData uri="http://schemas.openxmlformats.org/drawingml/2006/table">
            <a:tbl>
              <a:tblPr firstRow="1" bandRow="1">
                <a:tableStyleId>{93296810-A885-4BE3-A3E7-6D5BEEA58F35}</a:tableStyleId>
              </a:tblPr>
              <a:tblGrid>
                <a:gridCol w="1440160"/>
                <a:gridCol w="2889758"/>
                <a:gridCol w="2222809"/>
              </a:tblGrid>
              <a:tr h="370840">
                <a:tc>
                  <a:txBody>
                    <a:bodyPr/>
                    <a:lstStyle/>
                    <a:p>
                      <a:endParaRPr lang="ru-RU" dirty="0"/>
                    </a:p>
                  </a:txBody>
                  <a:tcPr/>
                </a:tc>
                <a:tc>
                  <a:txBody>
                    <a:bodyPr/>
                    <a:lstStyle/>
                    <a:p>
                      <a:endParaRPr lang="ru-RU" dirty="0"/>
                    </a:p>
                  </a:txBody>
                  <a:tcPr/>
                </a:tc>
                <a:tc>
                  <a:txBody>
                    <a:bodyPr/>
                    <a:lstStyle/>
                    <a:p>
                      <a:endParaRPr lang="ru-RU" dirty="0"/>
                    </a:p>
                  </a:txBody>
                  <a:tcPr/>
                </a:tc>
              </a:tr>
              <a:tr h="370840">
                <a:tc>
                  <a:txBody>
                    <a:bodyPr/>
                    <a:lstStyle/>
                    <a:p>
                      <a:endParaRPr lang="ru-RU" b="1" dirty="0">
                        <a:solidFill>
                          <a:schemeClr val="accent2">
                            <a:lumMod val="50000"/>
                          </a:schemeClr>
                        </a:solidFill>
                      </a:endParaRPr>
                    </a:p>
                  </a:txBody>
                  <a:tcPr/>
                </a:tc>
                <a:tc>
                  <a:txBody>
                    <a:bodyPr/>
                    <a:lstStyle/>
                    <a:p>
                      <a:r>
                        <a:rPr lang="de-DE" dirty="0" smtClean="0"/>
                        <a:t>National-</a:t>
                      </a:r>
                      <a:endParaRPr lang="ru-RU" b="1" dirty="0">
                        <a:solidFill>
                          <a:schemeClr val="accent2">
                            <a:lumMod val="50000"/>
                          </a:schemeClr>
                        </a:solidFill>
                      </a:endParaRPr>
                    </a:p>
                  </a:txBody>
                  <a:tcPr/>
                </a:tc>
                <a:tc>
                  <a:txBody>
                    <a:bodyPr/>
                    <a:lstStyle/>
                    <a:p>
                      <a:endParaRPr lang="ru-RU" b="1">
                        <a:solidFill>
                          <a:schemeClr val="accent2">
                            <a:lumMod val="50000"/>
                          </a:schemeClr>
                        </a:solidFill>
                      </a:endParaRPr>
                    </a:p>
                  </a:txBody>
                  <a:tcPr/>
                </a:tc>
              </a:tr>
              <a:tr h="370840">
                <a:tc>
                  <a:txBody>
                    <a:bodyPr/>
                    <a:lstStyle/>
                    <a:p>
                      <a:endParaRPr lang="ru-RU" b="1" dirty="0">
                        <a:solidFill>
                          <a:schemeClr val="accent2">
                            <a:lumMod val="50000"/>
                          </a:schemeClr>
                        </a:solidFill>
                      </a:endParaRPr>
                    </a:p>
                  </a:txBody>
                  <a:tcPr/>
                </a:tc>
                <a:tc>
                  <a:txBody>
                    <a:bodyPr/>
                    <a:lstStyle/>
                    <a:p>
                      <a:r>
                        <a:rPr lang="de-DE" dirty="0" smtClean="0"/>
                        <a:t>Parlament(s)-</a:t>
                      </a:r>
                      <a:endParaRPr lang="ru-RU" b="1" dirty="0">
                        <a:solidFill>
                          <a:schemeClr val="accent2">
                            <a:lumMod val="50000"/>
                          </a:schemeClr>
                        </a:solidFill>
                      </a:endParaRPr>
                    </a:p>
                  </a:txBody>
                  <a:tcPr/>
                </a:tc>
                <a:tc>
                  <a:txBody>
                    <a:bodyPr/>
                    <a:lstStyle/>
                    <a:p>
                      <a:endParaRPr lang="ru-RU" b="1">
                        <a:solidFill>
                          <a:schemeClr val="accent2">
                            <a:lumMod val="50000"/>
                          </a:schemeClr>
                        </a:solidFill>
                      </a:endParaRPr>
                    </a:p>
                  </a:txBody>
                  <a:tcPr/>
                </a:tc>
              </a:tr>
              <a:tr h="370840">
                <a:tc>
                  <a:txBody>
                    <a:bodyPr/>
                    <a:lstStyle/>
                    <a:p>
                      <a:endParaRPr lang="ru-RU" b="1" dirty="0">
                        <a:solidFill>
                          <a:schemeClr val="accent2">
                            <a:lumMod val="50000"/>
                          </a:schemeClr>
                        </a:solidFill>
                      </a:endParaRPr>
                    </a:p>
                  </a:txBody>
                  <a:tcPr/>
                </a:tc>
                <a:tc>
                  <a:txBody>
                    <a:bodyPr/>
                    <a:lstStyle/>
                    <a:p>
                      <a:r>
                        <a:rPr lang="de-DE" dirty="0" smtClean="0"/>
                        <a:t>Stadt-</a:t>
                      </a:r>
                      <a:endParaRPr lang="ru-RU" b="1" dirty="0">
                        <a:solidFill>
                          <a:schemeClr val="accent2">
                            <a:lumMod val="50000"/>
                          </a:schemeClr>
                        </a:solidFill>
                      </a:endParaRPr>
                    </a:p>
                  </a:txBody>
                  <a:tcPr/>
                </a:tc>
                <a:tc>
                  <a:txBody>
                    <a:bodyPr/>
                    <a:lstStyle/>
                    <a:p>
                      <a:endParaRPr lang="ru-RU" b="1">
                        <a:solidFill>
                          <a:schemeClr val="accent2">
                            <a:lumMod val="50000"/>
                          </a:schemeClr>
                        </a:solidFill>
                      </a:endParaRPr>
                    </a:p>
                  </a:txBody>
                  <a:tcPr/>
                </a:tc>
              </a:tr>
              <a:tr h="370840">
                <a:tc>
                  <a:txBody>
                    <a:bodyPr/>
                    <a:lstStyle/>
                    <a:p>
                      <a:r>
                        <a:rPr lang="de-DE" dirty="0" smtClean="0"/>
                        <a:t>die</a:t>
                      </a:r>
                      <a:endParaRPr lang="ru-RU" b="1" dirty="0">
                        <a:solidFill>
                          <a:schemeClr val="accent2">
                            <a:lumMod val="50000"/>
                          </a:schemeClr>
                        </a:solidFill>
                      </a:endParaRPr>
                    </a:p>
                  </a:txBody>
                  <a:tcPr/>
                </a:tc>
                <a:tc>
                  <a:txBody>
                    <a:bodyPr/>
                    <a:lstStyle/>
                    <a:p>
                      <a:r>
                        <a:rPr lang="de-DE" dirty="0" smtClean="0"/>
                        <a:t>Universität(s)-</a:t>
                      </a:r>
                      <a:endParaRPr lang="ru-RU" b="1" dirty="0">
                        <a:solidFill>
                          <a:schemeClr val="accent2">
                            <a:lumMod val="50000"/>
                          </a:schemeClr>
                        </a:solidFill>
                      </a:endParaRPr>
                    </a:p>
                  </a:txBody>
                  <a:tcPr/>
                </a:tc>
                <a:tc>
                  <a:txBody>
                    <a:bodyPr/>
                    <a:lstStyle/>
                    <a:p>
                      <a:r>
                        <a:rPr lang="de-DE" dirty="0" smtClean="0"/>
                        <a:t>-bibliothek</a:t>
                      </a:r>
                      <a:endParaRPr lang="ru-RU" b="1" dirty="0">
                        <a:solidFill>
                          <a:schemeClr val="accent2">
                            <a:lumMod val="50000"/>
                          </a:schemeClr>
                        </a:solidFill>
                      </a:endParaRPr>
                    </a:p>
                  </a:txBody>
                  <a:tcPr/>
                </a:tc>
              </a:tr>
              <a:tr h="370840">
                <a:tc>
                  <a:txBody>
                    <a:bodyPr/>
                    <a:lstStyle/>
                    <a:p>
                      <a:endParaRPr lang="ru-RU" b="1">
                        <a:solidFill>
                          <a:schemeClr val="accent2">
                            <a:lumMod val="50000"/>
                          </a:schemeClr>
                        </a:solidFill>
                      </a:endParaRPr>
                    </a:p>
                  </a:txBody>
                  <a:tcPr/>
                </a:tc>
                <a:tc>
                  <a:txBody>
                    <a:bodyPr/>
                    <a:lstStyle/>
                    <a:p>
                      <a:r>
                        <a:rPr lang="de-DE" dirty="0" smtClean="0"/>
                        <a:t>Fach-</a:t>
                      </a:r>
                      <a:endParaRPr lang="ru-RU" b="1" dirty="0">
                        <a:solidFill>
                          <a:schemeClr val="accent2">
                            <a:lumMod val="50000"/>
                          </a:schemeClr>
                        </a:solidFill>
                      </a:endParaRPr>
                    </a:p>
                  </a:txBody>
                  <a:tcPr/>
                </a:tc>
                <a:tc>
                  <a:txBody>
                    <a:bodyPr/>
                    <a:lstStyle/>
                    <a:p>
                      <a:r>
                        <a:rPr lang="de-DE" dirty="0" smtClean="0"/>
                        <a:t>-bücherei</a:t>
                      </a:r>
                      <a:endParaRPr lang="ru-RU" b="1" dirty="0">
                        <a:solidFill>
                          <a:schemeClr val="accent2">
                            <a:lumMod val="50000"/>
                          </a:schemeClr>
                        </a:solidFill>
                      </a:endParaRPr>
                    </a:p>
                  </a:txBody>
                  <a:tcPr/>
                </a:tc>
              </a:tr>
              <a:tr h="370840">
                <a:tc>
                  <a:txBody>
                    <a:bodyPr/>
                    <a:lstStyle/>
                    <a:p>
                      <a:endParaRPr lang="ru-RU" b="1" dirty="0">
                        <a:solidFill>
                          <a:schemeClr val="accent2">
                            <a:lumMod val="50000"/>
                          </a:schemeClr>
                        </a:solidFill>
                      </a:endParaRPr>
                    </a:p>
                  </a:txBody>
                  <a:tcPr/>
                </a:tc>
                <a:tc>
                  <a:txBody>
                    <a:bodyPr/>
                    <a:lstStyle/>
                    <a:p>
                      <a:r>
                        <a:rPr lang="de-DE" dirty="0" smtClean="0"/>
                        <a:t>Betrieb(s)-</a:t>
                      </a:r>
                      <a:endParaRPr lang="ru-RU" b="1" dirty="0">
                        <a:solidFill>
                          <a:schemeClr val="accent2">
                            <a:lumMod val="50000"/>
                          </a:schemeClr>
                        </a:solidFill>
                      </a:endParaRPr>
                    </a:p>
                  </a:txBody>
                  <a:tcPr/>
                </a:tc>
                <a:tc>
                  <a:txBody>
                    <a:bodyPr/>
                    <a:lstStyle/>
                    <a:p>
                      <a:endParaRPr lang="ru-RU" b="1">
                        <a:solidFill>
                          <a:schemeClr val="accent2">
                            <a:lumMod val="50000"/>
                          </a:schemeClr>
                        </a:solidFill>
                      </a:endParaRPr>
                    </a:p>
                  </a:txBody>
                  <a:tcPr/>
                </a:tc>
              </a:tr>
              <a:tr h="370840">
                <a:tc>
                  <a:txBody>
                    <a:bodyPr/>
                    <a:lstStyle/>
                    <a:p>
                      <a:endParaRPr lang="ru-RU" b="1">
                        <a:solidFill>
                          <a:schemeClr val="accent2">
                            <a:lumMod val="50000"/>
                          </a:schemeClr>
                        </a:solidFill>
                      </a:endParaRPr>
                    </a:p>
                  </a:txBody>
                  <a:tcPr/>
                </a:tc>
                <a:tc>
                  <a:txBody>
                    <a:bodyPr/>
                    <a:lstStyle/>
                    <a:p>
                      <a:r>
                        <a:rPr lang="de-DE" dirty="0" smtClean="0"/>
                        <a:t>Kinder-</a:t>
                      </a:r>
                      <a:endParaRPr lang="ru-RU" b="1" dirty="0">
                        <a:solidFill>
                          <a:schemeClr val="accent2">
                            <a:lumMod val="50000"/>
                          </a:schemeClr>
                        </a:solidFill>
                      </a:endParaRPr>
                    </a:p>
                  </a:txBody>
                  <a:tcPr/>
                </a:tc>
                <a:tc>
                  <a:txBody>
                    <a:bodyPr/>
                    <a:lstStyle/>
                    <a:p>
                      <a:endParaRPr lang="ru-RU" b="1" dirty="0">
                        <a:solidFill>
                          <a:schemeClr val="accent2">
                            <a:lumMod val="50000"/>
                          </a:schemeClr>
                        </a:solidFill>
                      </a:endParaRPr>
                    </a:p>
                  </a:txBody>
                  <a:tcPr/>
                </a:tc>
              </a:tr>
              <a:tr h="370840">
                <a:tc>
                  <a:txBody>
                    <a:bodyPr/>
                    <a:lstStyle/>
                    <a:p>
                      <a:endParaRPr lang="ru-RU" b="1">
                        <a:solidFill>
                          <a:schemeClr val="accent2">
                            <a:lumMod val="50000"/>
                          </a:schemeClr>
                        </a:solidFill>
                      </a:endParaRPr>
                    </a:p>
                  </a:txBody>
                  <a:tcPr/>
                </a:tc>
                <a:tc>
                  <a:txBody>
                    <a:bodyPr/>
                    <a:lstStyle/>
                    <a:p>
                      <a:r>
                        <a:rPr lang="de-DE" dirty="0" smtClean="0"/>
                        <a:t>Kloster-</a:t>
                      </a:r>
                      <a:endParaRPr lang="ru-RU" b="1" dirty="0">
                        <a:solidFill>
                          <a:schemeClr val="accent2">
                            <a:lumMod val="50000"/>
                          </a:schemeClr>
                        </a:solidFill>
                      </a:endParaRPr>
                    </a:p>
                  </a:txBody>
                  <a:tcPr/>
                </a:tc>
                <a:tc>
                  <a:txBody>
                    <a:bodyPr/>
                    <a:lstStyle/>
                    <a:p>
                      <a:endParaRPr lang="ru-RU" b="1">
                        <a:solidFill>
                          <a:schemeClr val="accent2">
                            <a:lumMod val="50000"/>
                          </a:schemeClr>
                        </a:solidFill>
                      </a:endParaRPr>
                    </a:p>
                  </a:txBody>
                  <a:tcPr/>
                </a:tc>
              </a:tr>
              <a:tr h="370840">
                <a:tc>
                  <a:txBody>
                    <a:bodyPr/>
                    <a:lstStyle/>
                    <a:p>
                      <a:endParaRPr lang="ru-RU" b="1">
                        <a:solidFill>
                          <a:schemeClr val="accent2">
                            <a:lumMod val="50000"/>
                          </a:schemeClr>
                        </a:solidFill>
                      </a:endParaRPr>
                    </a:p>
                  </a:txBody>
                  <a:tcPr/>
                </a:tc>
                <a:tc>
                  <a:txBody>
                    <a:bodyPr/>
                    <a:lstStyle/>
                    <a:p>
                      <a:r>
                        <a:rPr lang="de-DE" dirty="0" smtClean="0"/>
                        <a:t>Blinden-</a:t>
                      </a:r>
                      <a:endParaRPr lang="ru-RU" b="1" dirty="0">
                        <a:solidFill>
                          <a:schemeClr val="accent2">
                            <a:lumMod val="50000"/>
                          </a:schemeClr>
                        </a:solidFill>
                      </a:endParaRPr>
                    </a:p>
                  </a:txBody>
                  <a:tcPr/>
                </a:tc>
                <a:tc>
                  <a:txBody>
                    <a:bodyPr/>
                    <a:lstStyle/>
                    <a:p>
                      <a:endParaRPr lang="ru-RU" b="1">
                        <a:solidFill>
                          <a:schemeClr val="accent2">
                            <a:lumMod val="50000"/>
                          </a:schemeClr>
                        </a:solidFill>
                      </a:endParaRPr>
                    </a:p>
                  </a:txBody>
                  <a:tcPr/>
                </a:tc>
              </a:tr>
              <a:tr h="370840">
                <a:tc>
                  <a:txBody>
                    <a:bodyPr/>
                    <a:lstStyle/>
                    <a:p>
                      <a:endParaRPr lang="ru-RU" b="1">
                        <a:solidFill>
                          <a:schemeClr val="accent2">
                            <a:lumMod val="50000"/>
                          </a:schemeClr>
                        </a:solidFill>
                      </a:endParaRPr>
                    </a:p>
                  </a:txBody>
                  <a:tcPr/>
                </a:tc>
                <a:tc>
                  <a:txBody>
                    <a:bodyPr/>
                    <a:lstStyle/>
                    <a:p>
                      <a:r>
                        <a:rPr lang="de-DE" dirty="0" smtClean="0"/>
                        <a:t>Umwelt-</a:t>
                      </a:r>
                      <a:endParaRPr lang="ru-RU" b="1" dirty="0">
                        <a:solidFill>
                          <a:schemeClr val="accent2">
                            <a:lumMod val="50000"/>
                          </a:schemeClr>
                        </a:solidFill>
                      </a:endParaRPr>
                    </a:p>
                  </a:txBody>
                  <a:tcPr/>
                </a:tc>
                <a:tc>
                  <a:txBody>
                    <a:bodyPr/>
                    <a:lstStyle/>
                    <a:p>
                      <a:endParaRPr lang="ru-RU" b="1">
                        <a:solidFill>
                          <a:schemeClr val="accent2">
                            <a:lumMod val="50000"/>
                          </a:schemeClr>
                        </a:solidFill>
                      </a:endParaRPr>
                    </a:p>
                  </a:txBody>
                  <a:tcPr/>
                </a:tc>
              </a:tr>
              <a:tr h="370840">
                <a:tc>
                  <a:txBody>
                    <a:bodyPr/>
                    <a:lstStyle/>
                    <a:p>
                      <a:endParaRPr lang="ru-RU" b="1">
                        <a:solidFill>
                          <a:schemeClr val="accent2">
                            <a:lumMod val="50000"/>
                          </a:schemeClr>
                        </a:solidFill>
                      </a:endParaRPr>
                    </a:p>
                  </a:txBody>
                  <a:tcPr/>
                </a:tc>
                <a:tc>
                  <a:txBody>
                    <a:bodyPr/>
                    <a:lstStyle/>
                    <a:p>
                      <a:r>
                        <a:rPr lang="de-DE" dirty="0" smtClean="0"/>
                        <a:t>Internet-</a:t>
                      </a:r>
                      <a:endParaRPr lang="ru-RU" b="1" dirty="0">
                        <a:solidFill>
                          <a:schemeClr val="accent2">
                            <a:lumMod val="50000"/>
                          </a:schemeClr>
                        </a:solidFill>
                      </a:endParaRPr>
                    </a:p>
                  </a:txBody>
                  <a:tcPr/>
                </a:tc>
                <a:tc>
                  <a:txBody>
                    <a:bodyPr/>
                    <a:lstStyle/>
                    <a:p>
                      <a:endParaRPr lang="ru-RU" b="1" dirty="0">
                        <a:solidFill>
                          <a:schemeClr val="accent2">
                            <a:lumMod val="50000"/>
                          </a:schemeClr>
                        </a:solidFill>
                      </a:endParaRPr>
                    </a:p>
                  </a:txBody>
                  <a:tcPr/>
                </a:tc>
              </a:tr>
            </a:tbl>
          </a:graphicData>
        </a:graphic>
      </p:graphicFrame>
    </p:spTree>
    <p:extLst>
      <p:ext uri="{BB962C8B-B14F-4D97-AF65-F5344CB8AC3E}">
        <p14:creationId xmlns:p14="http://schemas.microsoft.com/office/powerpoint/2010/main" val="2552227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274638"/>
            <a:ext cx="6995120" cy="1143000"/>
          </a:xfrm>
        </p:spPr>
        <p:txBody>
          <a:bodyPr>
            <a:normAutofit fontScale="90000"/>
            <a:scene3d>
              <a:camera prst="orthographicFront"/>
              <a:lightRig rig="threePt" dir="t"/>
            </a:scene3d>
            <a:sp3d extrusionH="57150">
              <a:bevelT w="38100" h="38100"/>
            </a:sp3d>
          </a:bodyPr>
          <a:lstStyle/>
          <a:p>
            <a:pPr algn="l"/>
            <a:r>
              <a:rPr lang="de-DE" sz="4300" b="1" dirty="0">
                <a:solidFill>
                  <a:srgbClr val="4F271C">
                    <a:satMod val="130000"/>
                  </a:srgbClr>
                </a:solidFill>
                <a:latin typeface="Gill Sans MT"/>
              </a:rPr>
              <a:t>Die berühmtesten Bibliotheken der Welt</a:t>
            </a:r>
            <a:endParaRPr lang="uk-UA" sz="4800" dirty="0">
              <a:solidFill>
                <a:srgbClr val="FF0000">
                  <a:alpha val="95000"/>
                </a:srgbClr>
              </a:solidFill>
            </a:endParaRPr>
          </a:p>
        </p:txBody>
      </p:sp>
      <p:sp>
        <p:nvSpPr>
          <p:cNvPr id="3" name="Объект 2"/>
          <p:cNvSpPr>
            <a:spLocks noGrp="1"/>
          </p:cNvSpPr>
          <p:nvPr>
            <p:ph idx="1"/>
          </p:nvPr>
        </p:nvSpPr>
        <p:spPr>
          <a:xfrm>
            <a:off x="1835696" y="1600200"/>
            <a:ext cx="6851104" cy="4525963"/>
          </a:xfrm>
        </p:spPr>
        <p:txBody>
          <a:bodyPr>
            <a:normAutofit lnSpcReduction="10000"/>
          </a:bodyPr>
          <a:lstStyle/>
          <a:p>
            <a:pPr>
              <a:buFontTx/>
              <a:buChar char="-"/>
            </a:pPr>
            <a:r>
              <a:rPr lang="de-DE" dirty="0" smtClean="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Die </a:t>
            </a:r>
            <a:r>
              <a:rPr lang="de-DE"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Bibliothek von </a:t>
            </a:r>
            <a:r>
              <a:rPr lang="de-DE" dirty="0" smtClean="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Alexandria</a:t>
            </a:r>
          </a:p>
          <a:p>
            <a:pPr marL="0" indent="0">
              <a:buNone/>
            </a:pPr>
            <a:r>
              <a:rPr lang="de-DE"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
            </a:r>
            <a:br>
              <a:rPr lang="de-DE"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br>
            <a:r>
              <a:rPr lang="de-DE"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 Die Kongress- Bibliothek in </a:t>
            </a:r>
            <a:r>
              <a:rPr lang="de-DE" dirty="0" smtClean="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Washington</a:t>
            </a:r>
          </a:p>
          <a:p>
            <a:pPr marL="0" indent="0">
              <a:buNone/>
            </a:pPr>
            <a:r>
              <a:rPr lang="de-DE"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
            </a:r>
            <a:br>
              <a:rPr lang="de-DE"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br>
            <a:r>
              <a:rPr lang="de-DE"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 Herzogin-Anna-Amalia- </a:t>
            </a:r>
            <a:r>
              <a:rPr lang="de-DE" dirty="0" smtClean="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Bibliothek</a:t>
            </a:r>
          </a:p>
          <a:p>
            <a:pPr marL="0" indent="0">
              <a:buNone/>
            </a:pPr>
            <a:r>
              <a:rPr lang="de-DE"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
            </a:r>
            <a:br>
              <a:rPr lang="de-DE"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br>
            <a:r>
              <a:rPr lang="de-DE"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 </a:t>
            </a:r>
            <a:r>
              <a:rPr lang="de-DE" dirty="0" err="1">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Europeana</a:t>
            </a:r>
            <a:r>
              <a:rPr lang="de-DE" dirty="0">
                <a:solidFill>
                  <a:srgbClr val="4F271C">
                    <a:satMod val="130000"/>
                  </a:srgbClr>
                </a:solidFill>
                <a:effectLst>
                  <a:outerShdw blurRad="50000" dist="30000" dir="5400000" algn="tl" rotWithShape="0">
                    <a:srgbClr val="000000">
                      <a:alpha val="30000"/>
                    </a:srgbClr>
                  </a:outerShdw>
                </a:effectLst>
                <a:latin typeface="Gill Sans MT"/>
                <a:ea typeface="+mj-ea"/>
                <a:cs typeface="+mj-cs"/>
              </a:rPr>
              <a:t>-die erste digitale Bibliothek der EU-Länder</a:t>
            </a:r>
            <a:endParaRPr lang="ru-RU" sz="2800" dirty="0"/>
          </a:p>
        </p:txBody>
      </p:sp>
    </p:spTree>
    <p:extLst>
      <p:ext uri="{BB962C8B-B14F-4D97-AF65-F5344CB8AC3E}">
        <p14:creationId xmlns:p14="http://schemas.microsoft.com/office/powerpoint/2010/main" val="1457026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274638"/>
            <a:ext cx="6995120" cy="1143000"/>
          </a:xfrm>
        </p:spPr>
        <p:txBody>
          <a:bodyPr>
            <a:normAutofit fontScale="90000"/>
            <a:scene3d>
              <a:camera prst="orthographicFront"/>
              <a:lightRig rig="threePt" dir="t"/>
            </a:scene3d>
            <a:sp3d extrusionH="57150">
              <a:bevelT w="38100" h="38100"/>
            </a:sp3d>
          </a:bodyPr>
          <a:lstStyle/>
          <a:p>
            <a:r>
              <a:rPr lang="de-DE" sz="3900" b="1" dirty="0">
                <a:solidFill>
                  <a:srgbClr val="4F271C">
                    <a:satMod val="130000"/>
                  </a:srgbClr>
                </a:solidFill>
                <a:latin typeface="Gill Sans MT" pitchFamily="34" charset="0"/>
                <a:cs typeface="Times New Roman" pitchFamily="18" charset="0"/>
              </a:rPr>
              <a:t>Die Bibliothek von Alexandria</a:t>
            </a:r>
            <a:endParaRPr lang="uk-UA" sz="4800" dirty="0">
              <a:solidFill>
                <a:srgbClr val="FF0000">
                  <a:alpha val="95000"/>
                </a:srgbClr>
              </a:solidFill>
            </a:endParaRPr>
          </a:p>
        </p:txBody>
      </p:sp>
      <p:sp>
        <p:nvSpPr>
          <p:cNvPr id="3" name="Объект 2"/>
          <p:cNvSpPr>
            <a:spLocks noGrp="1"/>
          </p:cNvSpPr>
          <p:nvPr>
            <p:ph idx="1"/>
          </p:nvPr>
        </p:nvSpPr>
        <p:spPr>
          <a:xfrm>
            <a:off x="1835696" y="1600200"/>
            <a:ext cx="6851104" cy="4525963"/>
          </a:xfrm>
        </p:spPr>
        <p:txBody>
          <a:bodyPr/>
          <a:lstStyle/>
          <a:p>
            <a:pPr marL="0" indent="0">
              <a:buNone/>
            </a:pPr>
            <a:r>
              <a:rPr lang="de-DE" sz="3900" dirty="0">
                <a:solidFill>
                  <a:srgbClr val="4F271C">
                    <a:satMod val="130000"/>
                  </a:srgbClr>
                </a:solidFill>
                <a:latin typeface="Gill Sans MT" pitchFamily="34" charset="0"/>
                <a:ea typeface="+mj-ea"/>
                <a:cs typeface="Times New Roman" pitchFamily="18" charset="0"/>
              </a:rPr>
              <a:t>Die Bibliothek von Alexandria war die be­rühmteste Bibliothek der Antike. Sie befand sich im ägyptischen Alexandria. Die Bibliothek be­herbergte 700. 000 Bücher - die Literatur aller Völker und Zeiten.</a:t>
            </a:r>
            <a:endParaRPr lang="ru-RU" dirty="0"/>
          </a:p>
        </p:txBody>
      </p:sp>
    </p:spTree>
    <p:extLst>
      <p:ext uri="{BB962C8B-B14F-4D97-AF65-F5344CB8AC3E}">
        <p14:creationId xmlns:p14="http://schemas.microsoft.com/office/powerpoint/2010/main" val="2015499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274638"/>
            <a:ext cx="7128792" cy="1143000"/>
          </a:xfrm>
        </p:spPr>
        <p:txBody>
          <a:bodyPr>
            <a:normAutofit/>
            <a:scene3d>
              <a:camera prst="orthographicFront"/>
              <a:lightRig rig="threePt" dir="t"/>
            </a:scene3d>
            <a:sp3d extrusionH="57150">
              <a:bevelT w="38100" h="38100"/>
            </a:sp3d>
          </a:bodyPr>
          <a:lstStyle/>
          <a:p>
            <a:pPr algn="l"/>
            <a:r>
              <a:rPr lang="de-DE" sz="3200" b="1" dirty="0">
                <a:solidFill>
                  <a:srgbClr val="4F271C">
                    <a:satMod val="130000"/>
                  </a:srgbClr>
                </a:solidFill>
                <a:latin typeface="Gill Sans MT" pitchFamily="34" charset="0"/>
                <a:cs typeface="Times New Roman" pitchFamily="18" charset="0"/>
              </a:rPr>
              <a:t>Die Kongress-Bibliothek </a:t>
            </a:r>
            <a:r>
              <a:rPr lang="de-DE" sz="3200" b="1" dirty="0" smtClean="0">
                <a:solidFill>
                  <a:srgbClr val="4F271C">
                    <a:satMod val="130000"/>
                  </a:srgbClr>
                </a:solidFill>
                <a:latin typeface="Gill Sans MT" pitchFamily="34" charset="0"/>
                <a:cs typeface="Times New Roman" pitchFamily="18" charset="0"/>
              </a:rPr>
              <a:t>in Washington</a:t>
            </a:r>
            <a:endParaRPr lang="uk-UA" sz="4800" dirty="0">
              <a:solidFill>
                <a:srgbClr val="FF0000">
                  <a:alpha val="95000"/>
                </a:srgbClr>
              </a:solidFill>
            </a:endParaRPr>
          </a:p>
        </p:txBody>
      </p:sp>
      <p:sp>
        <p:nvSpPr>
          <p:cNvPr id="3" name="Объект 2"/>
          <p:cNvSpPr>
            <a:spLocks noGrp="1"/>
          </p:cNvSpPr>
          <p:nvPr>
            <p:ph idx="1"/>
          </p:nvPr>
        </p:nvSpPr>
        <p:spPr>
          <a:xfrm>
            <a:off x="1835696" y="1600200"/>
            <a:ext cx="6851104" cy="4525963"/>
          </a:xfrm>
        </p:spPr>
        <p:txBody>
          <a:bodyPr/>
          <a:lstStyle/>
          <a:p>
            <a:pPr marL="0" indent="0">
              <a:buNone/>
            </a:pPr>
            <a:r>
              <a:rPr lang="de-DE" dirty="0">
                <a:solidFill>
                  <a:srgbClr val="4F271C">
                    <a:satMod val="130000"/>
                  </a:srgbClr>
                </a:solidFill>
                <a:latin typeface="Gill Sans MT" pitchFamily="34" charset="0"/>
                <a:ea typeface="+mj-ea"/>
                <a:cs typeface="Times New Roman" pitchFamily="18" charset="0"/>
              </a:rPr>
              <a:t>Die Kongress-Bibliothek in Washington ist mit mehr als 138 Millionen Titeln die größte Bibliothek der Welt. Zu ihrem Bestand gehören: 31 Millionen Bücher in 470 Sprachen, 50 Millionen Handschrif­ten, 12 Millionen Fotos, 4,8 Millionen Plane und Karten, außerdem die größte Sammlung seltener Bücher, darunter eine Gutenberg-Bibel</a:t>
            </a:r>
            <a:r>
              <a:rPr lang="uk-UA" dirty="0">
                <a:solidFill>
                  <a:srgbClr val="4F271C">
                    <a:satMod val="130000"/>
                  </a:srgbClr>
                </a:solidFill>
                <a:latin typeface="Times New Roman" pitchFamily="18" charset="0"/>
                <a:ea typeface="+mj-ea"/>
                <a:cs typeface="Times New Roman" pitchFamily="18" charset="0"/>
              </a:rPr>
              <a:t>.</a:t>
            </a:r>
            <a:endParaRPr lang="ru-RU" dirty="0"/>
          </a:p>
        </p:txBody>
      </p:sp>
    </p:spTree>
    <p:extLst>
      <p:ext uri="{BB962C8B-B14F-4D97-AF65-F5344CB8AC3E}">
        <p14:creationId xmlns:p14="http://schemas.microsoft.com/office/powerpoint/2010/main" val="2517400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274638"/>
            <a:ext cx="6995120" cy="1143000"/>
          </a:xfrm>
        </p:spPr>
        <p:txBody>
          <a:bodyPr>
            <a:normAutofit/>
            <a:scene3d>
              <a:camera prst="orthographicFront"/>
              <a:lightRig rig="threePt" dir="t"/>
            </a:scene3d>
            <a:sp3d extrusionH="57150">
              <a:bevelT w="38100" h="38100"/>
            </a:sp3d>
          </a:bodyPr>
          <a:lstStyle/>
          <a:p>
            <a:r>
              <a:rPr lang="de-DE" sz="3200" b="1" dirty="0">
                <a:solidFill>
                  <a:srgbClr val="4F271C">
                    <a:satMod val="130000"/>
                  </a:srgbClr>
                </a:solidFill>
                <a:latin typeface="Gill Sans MT" pitchFamily="34" charset="0"/>
                <a:cs typeface="Times New Roman" pitchFamily="18" charset="0"/>
              </a:rPr>
              <a:t>Herzogin-Anna-Amalia-Bibliothek</a:t>
            </a:r>
            <a:endParaRPr lang="uk-UA" sz="4800" dirty="0">
              <a:solidFill>
                <a:srgbClr val="FF0000">
                  <a:alpha val="95000"/>
                </a:srgbClr>
              </a:solidFill>
            </a:endParaRPr>
          </a:p>
        </p:txBody>
      </p:sp>
      <p:sp>
        <p:nvSpPr>
          <p:cNvPr id="3" name="Объект 2"/>
          <p:cNvSpPr>
            <a:spLocks noGrp="1"/>
          </p:cNvSpPr>
          <p:nvPr>
            <p:ph idx="1"/>
          </p:nvPr>
        </p:nvSpPr>
        <p:spPr>
          <a:xfrm>
            <a:off x="1835696" y="1916832"/>
            <a:ext cx="6851104" cy="4209331"/>
          </a:xfrm>
        </p:spPr>
        <p:txBody>
          <a:bodyPr>
            <a:normAutofit fontScale="92500" lnSpcReduction="10000"/>
          </a:bodyPr>
          <a:lstStyle/>
          <a:p>
            <a:pPr marL="0" indent="0">
              <a:buNone/>
            </a:pPr>
            <a:r>
              <a:rPr lang="de-DE" dirty="0">
                <a:solidFill>
                  <a:srgbClr val="4F271C">
                    <a:satMod val="130000"/>
                  </a:srgbClr>
                </a:solidFill>
                <a:latin typeface="Gill Sans MT" pitchFamily="34" charset="0"/>
                <a:ea typeface="+mj-ea"/>
                <a:cs typeface="Times New Roman" pitchFamily="18" charset="0"/>
              </a:rPr>
              <a:t>Die Hofbibliothek in Weimar (Herzogin Anna Amalia Bibliothek), eine der ersten öffentlich zu­gänglichen Fürstenbibliotheken, wurde 1691 ge­gründet. Die Bibliothek beherbergt literarische Zeugnisse vom 9. bis zum 21. Jahrhunden. Ihr Bestand umfasst rund 1 Mio. Exemplare. Heute ist die Bibliothek ein bedeutendes Forschungszentrum für europäische Kultur- und Literaturgeschichte.</a:t>
            </a:r>
            <a:endParaRPr lang="ru-RU" dirty="0"/>
          </a:p>
        </p:txBody>
      </p:sp>
    </p:spTree>
    <p:extLst>
      <p:ext uri="{BB962C8B-B14F-4D97-AF65-F5344CB8AC3E}">
        <p14:creationId xmlns:p14="http://schemas.microsoft.com/office/powerpoint/2010/main" val="3316079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німцька мовашаблон">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німцька мовашаблон</Template>
  <TotalTime>51</TotalTime>
  <Words>817</Words>
  <Application>Microsoft Office PowerPoint</Application>
  <PresentationFormat>Экран (4:3)</PresentationFormat>
  <Paragraphs>118</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німцька мовашаблон</vt:lpstr>
      <vt:lpstr> Bibliotheken gestern und heute </vt:lpstr>
      <vt:lpstr>Презентация PowerPoint</vt:lpstr>
      <vt:lpstr>Презентация PowerPoint</vt:lpstr>
      <vt:lpstr>Презентация PowerPoint</vt:lpstr>
      <vt:lpstr>Welche Bibliotheken gibt es?</vt:lpstr>
      <vt:lpstr>Die berühmtesten Bibliotheken der Welt</vt:lpstr>
      <vt:lpstr>Die Bibliothek von Alexandria</vt:lpstr>
      <vt:lpstr>Die Kongress-Bibliothek in Washington</vt:lpstr>
      <vt:lpstr>Herzogin-Anna-Amalia-Bibliothek</vt:lpstr>
      <vt:lpstr>Europeana</vt:lpstr>
      <vt:lpstr>Wortschatz</vt:lpstr>
      <vt:lpstr>Презентация PowerPoint</vt:lpstr>
      <vt:lpstr>Bibliotheken heute</vt:lpstr>
      <vt:lpstr>Презентация PowerPoint</vt:lpstr>
      <vt:lpstr>Bücher</vt:lpstr>
      <vt:lpstr>Literarische Gattungen</vt:lpstr>
      <vt:lpstr>Literarische Gattungen</vt:lpstr>
      <vt:lpstr>Welche literarischen Gattungen sind das? Ordne die Wörter den Erklärungen zu.</vt:lpstr>
      <vt:lpstr>Antworten</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Bibliotheken gestern und heute</dc:title>
  <dc:creator>Buk</dc:creator>
  <cp:lastModifiedBy>Пользователь Windows</cp:lastModifiedBy>
  <cp:revision>9</cp:revision>
  <dcterms:created xsi:type="dcterms:W3CDTF">2016-11-02T16:20:24Z</dcterms:created>
  <dcterms:modified xsi:type="dcterms:W3CDTF">2016-11-20T11:20:47Z</dcterms:modified>
</cp:coreProperties>
</file>