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5" r:id="rId6"/>
    <p:sldId id="270" r:id="rId7"/>
    <p:sldId id="266" r:id="rId8"/>
    <p:sldId id="269" r:id="rId9"/>
    <p:sldId id="268" r:id="rId10"/>
    <p:sldId id="267" r:id="rId11"/>
    <p:sldId id="273" r:id="rId12"/>
    <p:sldId id="272" r:id="rId13"/>
    <p:sldId id="271" r:id="rId14"/>
    <p:sldId id="277" r:id="rId15"/>
    <p:sldId id="276" r:id="rId16"/>
    <p:sldId id="280" r:id="rId17"/>
    <p:sldId id="274" r:id="rId18"/>
    <p:sldId id="279" r:id="rId19"/>
    <p:sldId id="278" r:id="rId20"/>
    <p:sldId id="275" r:id="rId21"/>
    <p:sldId id="28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462" y="4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71800" y="260648"/>
            <a:ext cx="5684168" cy="2232248"/>
          </a:xfrm>
        </p:spPr>
        <p:txBody>
          <a:bodyPr>
            <a:normAutofit fontScale="90000"/>
            <a:scene3d>
              <a:camera prst="orthographicFront"/>
              <a:lightRig rig="threePt" dir="t"/>
            </a:scene3d>
            <a:sp3d extrusionH="57150">
              <a:bevelT w="38100" h="38100"/>
            </a:sp3d>
          </a:bodyPr>
          <a:lstStyle/>
          <a:p>
            <a:r>
              <a:rPr lang="de-DE" sz="6000" b="1" dirty="0" smtClean="0">
                <a:effectLst>
                  <a:outerShdw blurRad="38100" dist="38100" dir="2700000" algn="tl">
                    <a:srgbClr val="000000">
                      <a:alpha val="43137"/>
                    </a:srgbClr>
                  </a:outerShdw>
                </a:effectLst>
              </a:rPr>
              <a:t/>
            </a:r>
            <a:br>
              <a:rPr lang="de-DE" sz="6000" b="1" dirty="0" smtClean="0">
                <a:effectLst>
                  <a:outerShdw blurRad="38100" dist="38100" dir="2700000" algn="tl">
                    <a:srgbClr val="000000">
                      <a:alpha val="43137"/>
                    </a:srgbClr>
                  </a:outerShdw>
                </a:effectLst>
              </a:rPr>
            </a:br>
            <a:r>
              <a:rPr lang="de-DE" sz="6000" b="1" dirty="0" smtClean="0">
                <a:solidFill>
                  <a:schemeClr val="accent2">
                    <a:lumMod val="50000"/>
                  </a:schemeClr>
                </a:solidFill>
                <a:effectLst>
                  <a:outerShdw blurRad="38100" dist="38100" dir="2700000" algn="tl">
                    <a:srgbClr val="000000">
                      <a:alpha val="43137"/>
                    </a:srgbClr>
                  </a:outerShdw>
                </a:effectLst>
              </a:rPr>
              <a:t>Bibliotheken </a:t>
            </a:r>
            <a:r>
              <a:rPr lang="de-DE" sz="6000" b="1" dirty="0">
                <a:solidFill>
                  <a:schemeClr val="accent2">
                    <a:lumMod val="50000"/>
                  </a:schemeClr>
                </a:solidFill>
                <a:effectLst>
                  <a:outerShdw blurRad="38100" dist="38100" dir="2700000" algn="tl">
                    <a:srgbClr val="000000">
                      <a:alpha val="43137"/>
                    </a:srgbClr>
                  </a:outerShdw>
                </a:effectLst>
              </a:rPr>
              <a:t>gestern und heute</a:t>
            </a:r>
            <a:r>
              <a:rPr lang="ru-RU" sz="6000" b="1" dirty="0">
                <a:effectLst>
                  <a:outerShdw blurRad="38100" dist="38100" dir="2700000" algn="tl">
                    <a:srgbClr val="000000">
                      <a:alpha val="43137"/>
                    </a:srgbClr>
                  </a:outerShdw>
                </a:effectLst>
              </a:rPr>
              <a:t/>
            </a:r>
            <a:br>
              <a:rPr lang="ru-RU" sz="6000" b="1" dirty="0">
                <a:effectLst>
                  <a:outerShdw blurRad="38100" dist="38100" dir="2700000" algn="tl">
                    <a:srgbClr val="000000">
                      <a:alpha val="43137"/>
                    </a:srgbClr>
                  </a:outerShdw>
                </a:effectLst>
              </a:rPr>
            </a:br>
            <a:endParaRPr lang="uk-UA" sz="6000" dirty="0">
              <a:solidFill>
                <a:srgbClr val="FF0000">
                  <a:alpha val="95000"/>
                </a:srgbClr>
              </a:solidFill>
            </a:endParaRPr>
          </a:p>
        </p:txBody>
      </p:sp>
    </p:spTree>
    <p:extLst>
      <p:ext uri="{BB962C8B-B14F-4D97-AF65-F5344CB8AC3E}">
        <p14:creationId xmlns:p14="http://schemas.microsoft.com/office/powerpoint/2010/main" val="1442274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3600" b="1" dirty="0" err="1">
                <a:solidFill>
                  <a:srgbClr val="4F271C">
                    <a:satMod val="130000"/>
                  </a:srgbClr>
                </a:solidFill>
                <a:latin typeface="Gill Sans MT" pitchFamily="34" charset="0"/>
                <a:cs typeface="Times New Roman" pitchFamily="18" charset="0"/>
              </a:rPr>
              <a:t>Europeana</a:t>
            </a:r>
            <a:endParaRPr lang="uk-UA" sz="54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normAutofit fontScale="92500" lnSpcReduction="20000"/>
          </a:bodyPr>
          <a:lstStyle/>
          <a:p>
            <a:pPr marL="0" indent="0" algn="just">
              <a:buNone/>
            </a:pPr>
            <a:r>
              <a:rPr lang="de-DE" dirty="0" err="1">
                <a:solidFill>
                  <a:srgbClr val="4F271C">
                    <a:satMod val="130000"/>
                  </a:srgbClr>
                </a:solidFill>
                <a:latin typeface="Gill Sans MT" pitchFamily="34" charset="0"/>
                <a:ea typeface="+mj-ea"/>
                <a:cs typeface="Times New Roman" pitchFamily="18" charset="0"/>
              </a:rPr>
              <a:t>Europeana</a:t>
            </a:r>
            <a:r>
              <a:rPr lang="de-DE" dirty="0">
                <a:solidFill>
                  <a:srgbClr val="4F271C">
                    <a:satMod val="130000"/>
                  </a:srgbClr>
                </a:solidFill>
                <a:latin typeface="Gill Sans MT" pitchFamily="34" charset="0"/>
                <a:ea typeface="+mj-ea"/>
                <a:cs typeface="Times New Roman" pitchFamily="18" charset="0"/>
              </a:rPr>
              <a:t> ist die erste gemeinsame digitale Bibliothek der EU-Länder. Das Projekt startete</a:t>
            </a:r>
            <a:r>
              <a:rPr lang="en-US" dirty="0">
                <a:solidFill>
                  <a:srgbClr val="4F271C">
                    <a:satMod val="130000"/>
                  </a:srgbClr>
                </a:solidFill>
                <a:latin typeface="Gill Sans MT" pitchFamily="34" charset="0"/>
                <a:ea typeface="+mj-ea"/>
                <a:cs typeface="Times New Roman" pitchFamily="18" charset="0"/>
              </a:rPr>
              <a:t> </a:t>
            </a:r>
            <a:r>
              <a:rPr lang="de-DE" dirty="0">
                <a:solidFill>
                  <a:srgbClr val="4F271C">
                    <a:satMod val="130000"/>
                  </a:srgbClr>
                </a:solidFill>
                <a:latin typeface="Gill Sans MT" pitchFamily="34" charset="0"/>
                <a:ea typeface="+mj-ea"/>
                <a:cs typeface="Times New Roman" pitchFamily="18" charset="0"/>
              </a:rPr>
              <a:t>2007 unter dem Namen </a:t>
            </a:r>
            <a:r>
              <a:rPr lang="de-DE" i="1" dirty="0">
                <a:solidFill>
                  <a:srgbClr val="4F271C">
                    <a:satMod val="130000"/>
                  </a:srgbClr>
                </a:solidFill>
                <a:latin typeface="Gill Sans MT" pitchFamily="34" charset="0"/>
                <a:ea typeface="+mj-ea"/>
                <a:cs typeface="Times New Roman" pitchFamily="18" charset="0"/>
              </a:rPr>
              <a:t>European digital </a:t>
            </a:r>
            <a:r>
              <a:rPr lang="de-DE" i="1" dirty="0" err="1">
                <a:solidFill>
                  <a:srgbClr val="4F271C">
                    <a:satMod val="130000"/>
                  </a:srgbClr>
                </a:solidFill>
                <a:latin typeface="Gill Sans MT" pitchFamily="34" charset="0"/>
                <a:ea typeface="+mj-ea"/>
                <a:cs typeface="Times New Roman" pitchFamily="18" charset="0"/>
              </a:rPr>
              <a:t>library</a:t>
            </a:r>
            <a:r>
              <a:rPr lang="de-DE" i="1" dirty="0">
                <a:solidFill>
                  <a:srgbClr val="4F271C">
                    <a:satMod val="130000"/>
                  </a:srgbClr>
                </a:solidFill>
                <a:latin typeface="Gill Sans MT" pitchFamily="34" charset="0"/>
                <a:ea typeface="+mj-ea"/>
                <a:cs typeface="Times New Roman" pitchFamily="18" charset="0"/>
              </a:rPr>
              <a:t> </a:t>
            </a:r>
            <a:r>
              <a:rPr lang="de-DE" i="1" dirty="0" err="1">
                <a:solidFill>
                  <a:srgbClr val="4F271C">
                    <a:satMod val="130000"/>
                  </a:srgbClr>
                </a:solidFill>
                <a:latin typeface="Gill Sans MT" pitchFamily="34" charset="0"/>
                <a:ea typeface="+mj-ea"/>
                <a:cs typeface="Times New Roman" pitchFamily="18" charset="0"/>
              </a:rPr>
              <a:t>network</a:t>
            </a:r>
            <a:r>
              <a:rPr lang="de-DE" dirty="0">
                <a:solidFill>
                  <a:srgbClr val="4F271C">
                    <a:satMod val="130000"/>
                  </a:srgbClr>
                </a:solidFill>
                <a:latin typeface="Gill Sans MT" pitchFamily="34" charset="0"/>
                <a:ea typeface="+mj-ea"/>
                <a:cs typeface="Times New Roman" pitchFamily="18" charset="0"/>
              </a:rPr>
              <a:t> - </a:t>
            </a:r>
            <a:r>
              <a:rPr lang="de-DE" dirty="0" err="1">
                <a:solidFill>
                  <a:srgbClr val="4F271C">
                    <a:satMod val="130000"/>
                  </a:srgbClr>
                </a:solidFill>
                <a:latin typeface="Gill Sans MT" pitchFamily="34" charset="0"/>
                <a:ea typeface="+mj-ea"/>
                <a:cs typeface="Times New Roman" pitchFamily="18" charset="0"/>
              </a:rPr>
              <a:t>EDLnet</a:t>
            </a:r>
            <a:r>
              <a:rPr lang="de-DE" dirty="0">
                <a:solidFill>
                  <a:srgbClr val="4F271C">
                    <a:satMod val="130000"/>
                  </a:srgbClr>
                </a:solidFill>
                <a:latin typeface="Gill Sans MT" pitchFamily="34" charset="0"/>
                <a:ea typeface="+mj-ea"/>
                <a:cs typeface="Times New Roman" pitchFamily="18" charset="0"/>
              </a:rPr>
              <a:t> (Netzwerk Europäische Digitale Bibliothek) und ging am 20. November 2008 online. Das Portal soll bis 2010 Zugriff auf 6 Millionen Filme, Fotos, Gemälde, Töne, Karten, Manuskripte, Bücher, Zeitungen und </a:t>
            </a:r>
            <a:r>
              <a:rPr lang="de-DE" dirty="0" err="1">
                <a:solidFill>
                  <a:srgbClr val="4F271C">
                    <a:satMod val="130000"/>
                  </a:srgbClr>
                </a:solidFill>
                <a:latin typeface="Gill Sans MT" pitchFamily="34" charset="0"/>
                <a:ea typeface="+mj-ea"/>
                <a:cs typeface="Times New Roman" pitchFamily="18" charset="0"/>
              </a:rPr>
              <a:t>Textdo­kumente</a:t>
            </a:r>
            <a:r>
              <a:rPr lang="de-DE" dirty="0">
                <a:solidFill>
                  <a:srgbClr val="4F271C">
                    <a:satMod val="130000"/>
                  </a:srgbClr>
                </a:solidFill>
                <a:latin typeface="Gill Sans MT" pitchFamily="34" charset="0"/>
                <a:ea typeface="+mj-ea"/>
                <a:cs typeface="Times New Roman" pitchFamily="18" charset="0"/>
              </a:rPr>
              <a:t> bieten. Die Bibliothek wird von der Europäischen Union gefördert.</a:t>
            </a:r>
            <a:endParaRPr lang="ru-RU" dirty="0"/>
          </a:p>
        </p:txBody>
      </p:sp>
    </p:spTree>
    <p:extLst>
      <p:ext uri="{BB962C8B-B14F-4D97-AF65-F5344CB8AC3E}">
        <p14:creationId xmlns:p14="http://schemas.microsoft.com/office/powerpoint/2010/main" val="3690926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4800" b="1" dirty="0">
                <a:solidFill>
                  <a:srgbClr val="4F271C">
                    <a:satMod val="130000"/>
                  </a:srgbClr>
                </a:solidFill>
                <a:effectLst>
                  <a:outerShdw blurRad="50000" dist="30000" dir="5400000" algn="tl" rotWithShape="0">
                    <a:srgbClr val="000000">
                      <a:alpha val="30000"/>
                    </a:srgbClr>
                  </a:outerShdw>
                </a:effectLst>
                <a:latin typeface="Gill Sans MT"/>
              </a:rPr>
              <a:t>Wortschatz</a:t>
            </a:r>
            <a:endParaRPr lang="uk-UA" sz="4800" dirty="0">
              <a:solidFill>
                <a:srgbClr val="FF0000">
                  <a:alpha val="95000"/>
                </a:srgb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887565289"/>
              </p:ext>
            </p:extLst>
          </p:nvPr>
        </p:nvGraphicFramePr>
        <p:xfrm>
          <a:off x="1835150" y="1600200"/>
          <a:ext cx="6851650" cy="4851400"/>
        </p:xfrm>
        <a:graphic>
          <a:graphicData uri="http://schemas.openxmlformats.org/drawingml/2006/table">
            <a:tbl>
              <a:tblPr firstRow="1" bandRow="1">
                <a:tableStyleId>{93296810-A885-4BE3-A3E7-6D5BEEA58F35}</a:tableStyleId>
              </a:tblPr>
              <a:tblGrid>
                <a:gridCol w="3425825"/>
                <a:gridCol w="3425825"/>
              </a:tblGrid>
              <a:tr h="370840">
                <a:tc>
                  <a:txBody>
                    <a:bodyPr/>
                    <a:lstStyle/>
                    <a:p>
                      <a:endParaRPr lang="ru-RU" dirty="0"/>
                    </a:p>
                  </a:txBody>
                  <a:tcPr/>
                </a:tc>
                <a:tc>
                  <a:txBody>
                    <a:bodyPr/>
                    <a:lstStyle/>
                    <a:p>
                      <a:endParaRPr lang="ru-RU"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Hofbibliothek</a:t>
                      </a:r>
                      <a:r>
                        <a:rPr kumimoji="0" lang="en-GB" sz="1800" u="none" strike="noStrike" kern="1200" cap="none" spc="0" normalizeH="0" baseline="0" noProof="0" dirty="0" smtClean="0">
                          <a:ln>
                            <a:noFill/>
                          </a:ln>
                          <a:effectLst/>
                          <a:uLnTx/>
                          <a:uFillTx/>
                        </a:rPr>
                        <a:t> f =, -en </a:t>
                      </a:r>
                      <a:r>
                        <a:rPr kumimoji="0" lang="ru-RU" sz="1800" u="none" strike="noStrike" kern="1200" cap="none" spc="0" normalizeH="0" baseline="0" noProof="0" dirty="0" err="1" smtClean="0">
                          <a:ln>
                            <a:noFill/>
                          </a:ln>
                          <a:effectLst/>
                          <a:uLnTx/>
                          <a:uFillTx/>
                        </a:rPr>
                        <a:t>придворна</a:t>
                      </a:r>
                      <a:r>
                        <a:rPr kumimoji="0" lang="ru-RU"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бібліотека</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Fürstenbibliothek</a:t>
                      </a:r>
                      <a:r>
                        <a:rPr kumimoji="0" lang="en-GB" sz="1800" u="none" strike="noStrike" kern="1200" cap="none" spc="0" normalizeH="0" baseline="0" noProof="0" dirty="0" smtClean="0">
                          <a:ln>
                            <a:noFill/>
                          </a:ln>
                          <a:effectLst/>
                          <a:uLnTx/>
                          <a:uFillTx/>
                        </a:rPr>
                        <a:t> </a:t>
                      </a:r>
                      <a:r>
                        <a:rPr kumimoji="0" lang="de-DE" sz="1800" u="none" strike="noStrike" kern="1200" cap="none" spc="0" normalizeH="0" baseline="0" noProof="0" dirty="0" smtClean="0">
                          <a:ln>
                            <a:noFill/>
                          </a:ln>
                          <a:effectLst/>
                          <a:uLnTx/>
                          <a:uFillTx/>
                        </a:rPr>
                        <a:t>f</a:t>
                      </a:r>
                      <a:r>
                        <a:rPr kumimoji="0" lang="en-GB" sz="1800" u="none" strike="noStrike" kern="1200" cap="none" spc="0" normalizeH="0" baseline="0" noProof="0" dirty="0" smtClean="0">
                          <a:ln>
                            <a:noFill/>
                          </a:ln>
                          <a:effectLst/>
                          <a:uLnTx/>
                          <a:uFillTx/>
                        </a:rPr>
                        <a:t>=, -en </a:t>
                      </a:r>
                      <a:r>
                        <a:rPr kumimoji="0" lang="ru-RU" sz="1800" u="none" strike="noStrike" kern="1200" cap="none" spc="0" normalizeH="0" baseline="0" noProof="0" dirty="0" err="1" smtClean="0">
                          <a:ln>
                            <a:noFill/>
                          </a:ln>
                          <a:effectLst/>
                          <a:uLnTx/>
                          <a:uFillTx/>
                        </a:rPr>
                        <a:t>князівська</a:t>
                      </a:r>
                      <a:r>
                        <a:rPr kumimoji="0" lang="ru-RU"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бібліотека</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zugänglich</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доступний</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Bestand</a:t>
                      </a:r>
                      <a:r>
                        <a:rPr kumimoji="0" lang="en-GB" sz="1800" u="none" strike="noStrike" kern="1200" cap="none" spc="0" normalizeH="0" baseline="0" noProof="0" dirty="0" smtClean="0">
                          <a:ln>
                            <a:noFill/>
                          </a:ln>
                          <a:effectLst/>
                          <a:uLnTx/>
                          <a:uFillTx/>
                        </a:rPr>
                        <a:t> m -</a:t>
                      </a:r>
                      <a:r>
                        <a:rPr kumimoji="0" lang="en-GB" sz="1800" u="none" strike="noStrike" kern="1200" cap="none" spc="0" normalizeH="0" baseline="0" noProof="0" dirty="0" err="1" smtClean="0">
                          <a:ln>
                            <a:noFill/>
                          </a:ln>
                          <a:effectLst/>
                          <a:uLnTx/>
                          <a:uFillTx/>
                        </a:rPr>
                        <a:t>es</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stände</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smtClean="0">
                          <a:ln>
                            <a:noFill/>
                          </a:ln>
                          <a:effectLst/>
                          <a:uLnTx/>
                          <a:uFillTx/>
                        </a:rPr>
                        <a:t>фонд</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Handschrift</a:t>
                      </a:r>
                      <a:r>
                        <a:rPr kumimoji="0" lang="en-GB" sz="1800" u="none" strike="noStrike" kern="1200" cap="none" spc="0" normalizeH="0" baseline="0" noProof="0" dirty="0" smtClean="0">
                          <a:ln>
                            <a:noFill/>
                          </a:ln>
                          <a:effectLst/>
                          <a:uLnTx/>
                          <a:uFillTx/>
                        </a:rPr>
                        <a:t> f=, -en </a:t>
                      </a:r>
                      <a:r>
                        <a:rPr kumimoji="0" lang="ru-RU" sz="1800" u="none" strike="noStrike" kern="1200" cap="none" spc="0" normalizeH="0" baseline="0" noProof="0" dirty="0" err="1" smtClean="0">
                          <a:ln>
                            <a:noFill/>
                          </a:ln>
                          <a:effectLst/>
                          <a:uLnTx/>
                          <a:uFillTx/>
                        </a:rPr>
                        <a:t>рукопис</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selten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рідкисний</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öffentlich</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громадський</a:t>
                      </a:r>
                      <a:r>
                        <a:rPr kumimoji="0" lang="ru-RU"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публічний</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beherbergen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vt</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уміщати</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Zeugnis</a:t>
                      </a:r>
                      <a:r>
                        <a:rPr kumimoji="0" lang="en-GB" sz="1800" u="none" strike="noStrike" kern="1200" cap="none" spc="0" normalizeH="0" baseline="0" noProof="0" dirty="0" smtClean="0">
                          <a:ln>
                            <a:noFill/>
                          </a:ln>
                          <a:effectLst/>
                          <a:uLnTx/>
                          <a:uFillTx/>
                        </a:rPr>
                        <a:t> n -</a:t>
                      </a:r>
                      <a:r>
                        <a:rPr kumimoji="0" lang="en-GB" sz="1800" u="none" strike="noStrike" kern="1200" cap="none" spc="0" normalizeH="0" baseline="0" noProof="0" dirty="0" err="1" smtClean="0">
                          <a:ln>
                            <a:noFill/>
                          </a:ln>
                          <a:effectLst/>
                          <a:uLnTx/>
                          <a:uFillTx/>
                        </a:rPr>
                        <a:t>ses</a:t>
                      </a:r>
                      <a:r>
                        <a:rPr kumimoji="0" lang="en-GB" sz="1800" u="none" strike="noStrike" kern="1200" cap="none" spc="0" normalizeH="0" baseline="0" noProof="0" dirty="0" smtClean="0">
                          <a:ln>
                            <a:noFill/>
                          </a:ln>
                          <a:effectLst/>
                          <a:uLnTx/>
                          <a:uFillTx/>
                        </a:rPr>
                        <a:t>, -e </a:t>
                      </a:r>
                      <a:r>
                        <a:rPr kumimoji="0" lang="ru-RU" sz="1800" u="none" strike="noStrike" kern="1200" cap="none" spc="0" normalizeH="0" baseline="0" noProof="0" dirty="0" err="1" smtClean="0">
                          <a:ln>
                            <a:noFill/>
                          </a:ln>
                          <a:effectLst/>
                          <a:uLnTx/>
                          <a:uFillTx/>
                        </a:rPr>
                        <a:t>свідоцтво</a:t>
                      </a:r>
                      <a:r>
                        <a:rPr kumimoji="0" lang="ru-RU" sz="1800" u="none" strike="noStrike" kern="1200" cap="none" spc="0" normalizeH="0" baseline="0" noProof="0" dirty="0" smtClean="0">
                          <a:ln>
                            <a:noFill/>
                          </a:ln>
                          <a:effectLst/>
                          <a:uLnTx/>
                          <a:uFillTx/>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Forschungszentrum</a:t>
                      </a:r>
                      <a:r>
                        <a:rPr kumimoji="0" lang="en-GB" sz="1800" u="none" strike="noStrike" kern="1200" cap="none" spc="0" normalizeH="0" baseline="0" noProof="0" dirty="0" smtClean="0">
                          <a:ln>
                            <a:noFill/>
                          </a:ln>
                          <a:effectLst/>
                          <a:uLnTx/>
                          <a:uFillTx/>
                        </a:rPr>
                        <a:t> m -s, -en </a:t>
                      </a:r>
                      <a:r>
                        <a:rPr kumimoji="0" lang="ru-RU" sz="1800" u="none" strike="noStrike" kern="1200" cap="none" spc="0" normalizeH="0" baseline="0" noProof="0" dirty="0" err="1" smtClean="0">
                          <a:ln>
                            <a:noFill/>
                          </a:ln>
                          <a:effectLst/>
                          <a:uLnTx/>
                          <a:uFillTx/>
                        </a:rPr>
                        <a:t>дослідницький</a:t>
                      </a:r>
                      <a:r>
                        <a:rPr kumimoji="0" lang="ru-RU" sz="1800" u="none" strike="noStrike" kern="1200" cap="none" spc="0" normalizeH="0" baseline="0" noProof="0" dirty="0" smtClean="0">
                          <a:ln>
                            <a:noFill/>
                          </a:ln>
                          <a:effectLst/>
                          <a:uLnTx/>
                          <a:uFillTx/>
                        </a:rPr>
                        <a:t> центр</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Zugriff</a:t>
                      </a:r>
                      <a:r>
                        <a:rPr kumimoji="0" lang="en-GB" sz="1800" u="none" strike="noStrike" kern="1200" cap="none" spc="0" normalizeH="0" baseline="0" noProof="0" dirty="0" smtClean="0">
                          <a:ln>
                            <a:noFill/>
                          </a:ln>
                          <a:effectLst/>
                          <a:uLnTx/>
                          <a:uFillTx/>
                        </a:rPr>
                        <a:t> m -(e)s </a:t>
                      </a:r>
                      <a:r>
                        <a:rPr kumimoji="0" lang="ru-RU" sz="1800" u="none" strike="noStrike" kern="1200" cap="none" spc="0" normalizeH="0" baseline="0" noProof="0" dirty="0" smtClean="0">
                          <a:ln>
                            <a:noFill/>
                          </a:ln>
                          <a:effectLst/>
                          <a:uLnTx/>
                          <a:uFillTx/>
                        </a:rPr>
                        <a:t>КОМП.ДОСТУП</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fördern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vt</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просувати</a:t>
                      </a:r>
                      <a:r>
                        <a:rPr kumimoji="0" lang="ru-RU" sz="1800" u="none" strike="noStrike" kern="1200" cap="none" spc="0" normalizeH="0" baseline="0" noProof="0" dirty="0" smtClean="0">
                          <a:ln>
                            <a:noFill/>
                          </a:ln>
                          <a:effectLst/>
                          <a:uLnTx/>
                          <a:uFillTx/>
                        </a:rPr>
                        <a:t> вперед</a:t>
                      </a:r>
                      <a:endParaRPr kumimoji="0" lang="ru-RU" sz="1800" b="0" i="0" u="none" strike="noStrike" kern="1200" cap="none" spc="0" normalizeH="0" baseline="0" noProof="0" dirty="0" smtClean="0">
                        <a:ln>
                          <a:noFill/>
                        </a:ln>
                        <a:solidFill>
                          <a:prstClr val="black"/>
                        </a:solidFill>
                        <a:effectLst/>
                        <a:uLnTx/>
                        <a:uFillTx/>
                        <a:latin typeface="Corbel"/>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smtClean="0">
                          <a:ln>
                            <a:noFill/>
                          </a:ln>
                          <a:effectLst/>
                          <a:uLnTx/>
                          <a:uFillTx/>
                        </a:rPr>
                        <a:t>Portal n -s, -e </a:t>
                      </a:r>
                      <a:r>
                        <a:rPr kumimoji="0" lang="en-GB" sz="1800" u="none" strike="noStrike" kern="1200" cap="none" spc="0" normalizeH="0" baseline="0" noProof="0" dirty="0" err="1" smtClean="0">
                          <a:ln>
                            <a:noFill/>
                          </a:ln>
                          <a:effectLst/>
                          <a:uLnTx/>
                          <a:uFillTx/>
                        </a:rPr>
                        <a:t>nopma</a:t>
                      </a:r>
                      <a:r>
                        <a:rPr kumimoji="0" lang="ru-RU" sz="1800" u="none" strike="noStrike" kern="1200" cap="none" spc="0" normalizeH="0" baseline="0" noProof="0" dirty="0" smtClean="0">
                          <a:ln>
                            <a:noFill/>
                          </a:ln>
                          <a:effectLst/>
                          <a:uLnTx/>
                          <a:uFillTx/>
                        </a:rPr>
                        <a:t>л</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smtClean="0">
                          <a:ln>
                            <a:noFill/>
                          </a:ln>
                          <a:effectLst/>
                          <a:uLnTx/>
                          <a:uFillTx/>
                        </a:rPr>
                        <a:t>digital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smtClean="0">
                          <a:ln>
                            <a:noFill/>
                          </a:ln>
                          <a:effectLst/>
                          <a:uLnTx/>
                          <a:uFillTx/>
                        </a:rPr>
                        <a:t>еле</a:t>
                      </a:r>
                      <a:r>
                        <a:rPr kumimoji="0" lang="uk-UA" sz="1800" u="none" strike="noStrike" kern="1200" cap="none" spc="0" normalizeH="0" baseline="0" noProof="0" dirty="0" smtClean="0">
                          <a:ln>
                            <a:noFill/>
                          </a:ln>
                          <a:effectLst/>
                          <a:uLnTx/>
                          <a:uFillTx/>
                        </a:rPr>
                        <a:t>к</a:t>
                      </a:r>
                      <a:r>
                        <a:rPr kumimoji="0" lang="ru-RU" sz="1800" u="none" strike="noStrike" kern="1200" cap="none" spc="0" normalizeH="0" baseline="0" noProof="0" dirty="0" err="1" smtClean="0">
                          <a:ln>
                            <a:noFill/>
                          </a:ln>
                          <a:effectLst/>
                          <a:uLnTx/>
                          <a:uFillTx/>
                        </a:rPr>
                        <a:t>тронний</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gemeinsam</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загальний</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umfassen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vt</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охоплювати</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bieten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vt</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npono</a:t>
                      </a:r>
                      <a:r>
                        <a:rPr kumimoji="0" lang="ru-RU" sz="1800" u="none" strike="noStrike" kern="1200" cap="none" spc="0" normalizeH="0" baseline="0" noProof="0" dirty="0" err="1" smtClean="0">
                          <a:ln>
                            <a:noFill/>
                          </a:ln>
                          <a:effectLst/>
                          <a:uLnTx/>
                          <a:uFillTx/>
                        </a:rPr>
                        <a:t>нувати</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durchsuchen</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vt</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err="1" smtClean="0">
                          <a:ln>
                            <a:noFill/>
                          </a:ln>
                          <a:effectLst/>
                          <a:uLnTx/>
                          <a:uFillTx/>
                        </a:rPr>
                        <a:t>обшукувати</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zugänglich</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adj</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docmynuuü</a:t>
                      </a:r>
                      <a:endParaRPr kumimoji="0" lang="en-GB"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Bestand</a:t>
                      </a:r>
                      <a:r>
                        <a:rPr kumimoji="0" lang="en-GB" sz="1800" u="none" strike="noStrike" kern="1200" cap="none" spc="0" normalizeH="0" baseline="0" noProof="0" dirty="0" smtClean="0">
                          <a:ln>
                            <a:noFill/>
                          </a:ln>
                          <a:effectLst/>
                          <a:uLnTx/>
                          <a:uFillTx/>
                        </a:rPr>
                        <a:t> m -</a:t>
                      </a:r>
                      <a:r>
                        <a:rPr kumimoji="0" lang="en-GB" sz="1800" u="none" strike="noStrike" kern="1200" cap="none" spc="0" normalizeH="0" baseline="0" noProof="0" dirty="0" err="1" smtClean="0">
                          <a:ln>
                            <a:noFill/>
                          </a:ln>
                          <a:effectLst/>
                          <a:uLnTx/>
                          <a:uFillTx/>
                        </a:rPr>
                        <a:t>es</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stände</a:t>
                      </a:r>
                      <a:r>
                        <a:rPr kumimoji="0" lang="en-GB" sz="1800" u="none" strike="noStrike" kern="1200" cap="none" spc="0" normalizeH="0" baseline="0" noProof="0" dirty="0" smtClean="0">
                          <a:ln>
                            <a:noFill/>
                          </a:ln>
                          <a:effectLst/>
                          <a:uLnTx/>
                          <a:uFillTx/>
                        </a:rPr>
                        <a:t> </a:t>
                      </a:r>
                      <a:r>
                        <a:rPr kumimoji="0" lang="ru-RU" sz="1800" u="none" strike="noStrike" kern="1200" cap="none" spc="0" normalizeH="0" baseline="0" noProof="0" dirty="0" smtClean="0">
                          <a:ln>
                            <a:noFill/>
                          </a:ln>
                          <a:effectLst/>
                          <a:uLnTx/>
                          <a:uFillTx/>
                        </a:rPr>
                        <a:t>фонд</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Dia</a:t>
                      </a:r>
                      <a:r>
                        <a:rPr kumimoji="0" lang="en-GB" sz="1800" u="none" strike="noStrike" kern="1200" cap="none" spc="0" normalizeH="0" baseline="0" noProof="0" dirty="0" smtClean="0">
                          <a:ln>
                            <a:noFill/>
                          </a:ln>
                          <a:effectLst/>
                          <a:uLnTx/>
                          <a:uFillTx/>
                        </a:rPr>
                        <a:t> (</a:t>
                      </a:r>
                      <a:r>
                        <a:rPr kumimoji="0" lang="en-GB" sz="1800" u="none" strike="noStrike" kern="1200" cap="none" spc="0" normalizeH="0" baseline="0" noProof="0" dirty="0" err="1" smtClean="0">
                          <a:ln>
                            <a:noFill/>
                          </a:ln>
                          <a:effectLst/>
                          <a:uLnTx/>
                          <a:uFillTx/>
                        </a:rPr>
                        <a:t>Diapositiv</a:t>
                      </a:r>
                      <a:r>
                        <a:rPr kumimoji="0" lang="en-GB" sz="1800" u="none" strike="noStrike" kern="1200" cap="none" spc="0" normalizeH="0" baseline="0" noProof="0" dirty="0" smtClean="0">
                          <a:ln>
                            <a:noFill/>
                          </a:ln>
                          <a:effectLst/>
                          <a:uLnTx/>
                          <a:uFillTx/>
                        </a:rPr>
                        <a:t>) n -s, -s, </a:t>
                      </a:r>
                      <a:r>
                        <a:rPr kumimoji="0" lang="ru-RU" sz="1800" u="none" strike="noStrike" kern="1200" cap="none" spc="0" normalizeH="0" baseline="0" noProof="0" dirty="0" err="1" smtClean="0">
                          <a:ln>
                            <a:noFill/>
                          </a:ln>
                          <a:effectLst/>
                          <a:uLnTx/>
                          <a:uFillTx/>
                        </a:rPr>
                        <a:t>розм</a:t>
                      </a:r>
                      <a:r>
                        <a:rPr kumimoji="0" lang="ru-RU" sz="1800" u="none" strike="noStrike" kern="1200" cap="none" spc="0" normalizeH="0" baseline="0" noProof="0" dirty="0" smtClean="0">
                          <a:ln>
                            <a:noFill/>
                          </a:ln>
                          <a:effectLst/>
                          <a:uLnTx/>
                          <a:uFillTx/>
                        </a:rPr>
                        <a:t>.. слайд</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Titel</a:t>
                      </a:r>
                      <a:r>
                        <a:rPr kumimoji="0" lang="en-GB" sz="1800" u="none" strike="noStrike" kern="1200" cap="none" spc="0" normalizeH="0" baseline="0" noProof="0" dirty="0" smtClean="0">
                          <a:ln>
                            <a:noFill/>
                          </a:ln>
                          <a:effectLst/>
                          <a:uLnTx/>
                          <a:uFillTx/>
                        </a:rPr>
                        <a:t> m -s, = </a:t>
                      </a:r>
                      <a:r>
                        <a:rPr kumimoji="0" lang="ru-RU" sz="1800" u="none" strike="noStrike" kern="1200" cap="none" spc="0" normalizeH="0" baseline="0" noProof="0" dirty="0" err="1" smtClean="0">
                          <a:ln>
                            <a:noFill/>
                          </a:ln>
                          <a:effectLst/>
                          <a:uLnTx/>
                          <a:uFillTx/>
                        </a:rPr>
                        <a:t>назва</a:t>
                      </a:r>
                      <a:endParaRPr kumimoji="0" lang="ru-RU" sz="1800" u="none" strike="noStrike" kern="120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u="none" strike="noStrike" kern="1200" cap="none" spc="0" normalizeH="0" baseline="0" noProof="0" dirty="0" err="1" smtClean="0">
                          <a:ln>
                            <a:noFill/>
                          </a:ln>
                          <a:effectLst/>
                          <a:uLnTx/>
                          <a:uFillTx/>
                        </a:rPr>
                        <a:t>Zugriff</a:t>
                      </a:r>
                      <a:r>
                        <a:rPr kumimoji="0" lang="en-GB" sz="1800" u="none" strike="noStrike" kern="1200" cap="none" spc="0" normalizeH="0" baseline="0" noProof="0" dirty="0" smtClean="0">
                          <a:ln>
                            <a:noFill/>
                          </a:ln>
                          <a:effectLst/>
                          <a:uLnTx/>
                          <a:uFillTx/>
                        </a:rPr>
                        <a:t> m -(e)s </a:t>
                      </a:r>
                      <a:r>
                        <a:rPr kumimoji="0" lang="ru-RU" sz="1800" u="none" strike="noStrike" kern="1200" cap="none" spc="0" normalizeH="0" baseline="0" noProof="0" dirty="0" err="1" smtClean="0">
                          <a:ln>
                            <a:noFill/>
                          </a:ln>
                          <a:effectLst/>
                          <a:uLnTx/>
                          <a:uFillTx/>
                        </a:rPr>
                        <a:t>комп.доступ</a:t>
                      </a:r>
                      <a:endParaRPr kumimoji="0" lang="ru-RU" sz="1800" b="0" i="0" u="none" strike="noStrike" kern="1200" cap="none" spc="0" normalizeH="0" baseline="0" noProof="0" dirty="0" smtClean="0">
                        <a:ln>
                          <a:noFill/>
                        </a:ln>
                        <a:solidFill>
                          <a:prstClr val="black"/>
                        </a:solidFill>
                        <a:effectLst/>
                        <a:uLnTx/>
                        <a:uFillTx/>
                        <a:latin typeface="Corbel"/>
                        <a:ea typeface="+mn-ea"/>
                        <a:cs typeface="+mn-cs"/>
                      </a:endParaRPr>
                    </a:p>
                  </a:txBody>
                  <a:tcPr/>
                </a:tc>
              </a:tr>
            </a:tbl>
          </a:graphicData>
        </a:graphic>
      </p:graphicFrame>
    </p:spTree>
    <p:extLst>
      <p:ext uri="{BB962C8B-B14F-4D97-AF65-F5344CB8AC3E}">
        <p14:creationId xmlns:p14="http://schemas.microsoft.com/office/powerpoint/2010/main" val="1171255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835696" y="1600200"/>
            <a:ext cx="6851104" cy="4525963"/>
          </a:xfrm>
        </p:spPr>
        <p:txBody>
          <a:bodyPr/>
          <a:lstStyle/>
          <a:p>
            <a:pPr marL="0" indent="0">
              <a:buNone/>
            </a:pPr>
            <a:r>
              <a:rPr lang="de-DE" sz="3900" b="1" dirty="0">
                <a:solidFill>
                  <a:srgbClr val="4F271C">
                    <a:satMod val="130000"/>
                  </a:srgbClr>
                </a:solidFill>
                <a:latin typeface="Gill Sans MT"/>
                <a:ea typeface="+mj-ea"/>
                <a:cs typeface="+mj-cs"/>
              </a:rPr>
              <a:t>„Bibliotheken sind heute die wichtigsten öffentlichen Räume, so wie früher Kirchen“</a:t>
            </a:r>
            <a:endParaRPr lang="ru-RU" dirty="0"/>
          </a:p>
        </p:txBody>
      </p:sp>
    </p:spTree>
    <p:extLst>
      <p:ext uri="{BB962C8B-B14F-4D97-AF65-F5344CB8AC3E}">
        <p14:creationId xmlns:p14="http://schemas.microsoft.com/office/powerpoint/2010/main" val="2053708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3200" b="1" dirty="0">
                <a:solidFill>
                  <a:srgbClr val="4F271C">
                    <a:satMod val="130000"/>
                  </a:srgbClr>
                </a:solidFill>
                <a:latin typeface="Gill Sans MT"/>
              </a:rPr>
              <a:t>Bibliotheken heute</a:t>
            </a:r>
            <a:endParaRPr lang="uk-UA" sz="60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normAutofit fontScale="92500"/>
          </a:bodyPr>
          <a:lstStyle/>
          <a:p>
            <a:pPr marL="0" indent="0">
              <a:buNone/>
            </a:pPr>
            <a:r>
              <a:rPr lang="de-DE" sz="2400" dirty="0">
                <a:solidFill>
                  <a:srgbClr val="4F271C">
                    <a:satMod val="130000"/>
                  </a:srgbClr>
                </a:solidFill>
                <a:latin typeface="Gill Sans MT"/>
                <a:ea typeface="+mj-ea"/>
                <a:cs typeface="+mj-cs"/>
              </a:rPr>
              <a:t>Neben den „klassischen“ gedruckten Medien – wie Büchern, Zeitungen und Zeitschriften – bieten Bibliotheken heute auch die ganze Bandbreite elektronischer bzw. audiovisueller Medien (Hör- und Videokassetten, CDs, </a:t>
            </a:r>
            <a:r>
              <a:rPr lang="de-DE" sz="2400" dirty="0" err="1" smtClean="0">
                <a:solidFill>
                  <a:srgbClr val="4F271C">
                    <a:satMod val="130000"/>
                  </a:srgbClr>
                </a:solidFill>
                <a:latin typeface="Gill Sans MT"/>
                <a:ea typeface="+mj-ea"/>
                <a:cs typeface="+mj-cs"/>
              </a:rPr>
              <a:t>CD-Roms</a:t>
            </a:r>
            <a:r>
              <a:rPr lang="de-DE" sz="2400" dirty="0" smtClean="0">
                <a:solidFill>
                  <a:srgbClr val="4F271C">
                    <a:satMod val="130000"/>
                  </a:srgbClr>
                </a:solidFill>
                <a:latin typeface="Gill Sans MT"/>
                <a:ea typeface="+mj-ea"/>
                <a:cs typeface="+mj-cs"/>
              </a:rPr>
              <a:t> </a:t>
            </a:r>
            <a:r>
              <a:rPr lang="de-DE" sz="2400" dirty="0">
                <a:solidFill>
                  <a:srgbClr val="4F271C">
                    <a:satMod val="130000"/>
                  </a:srgbClr>
                </a:solidFill>
                <a:latin typeface="Gill Sans MT"/>
                <a:ea typeface="+mj-ea"/>
                <a:cs typeface="+mj-cs"/>
              </a:rPr>
              <a:t>und DVDs) an. Auch Computerarbeitsplätze, an denen die Benutzer in Datenbanken oder Verbundkatalogen recherchieren können, gehören heute vielfach zur Ausstattung einer größeren Bibliothek. Moderne Bibliotheken sind darüber hinaus Anbieter von Veranstaltungen wie Workshops, Ausstellungen, Seminaren und Kolloquien. In speziellen Schulungen vermitteln sie zudem den Umgang mit den bei ihnen vorhandenen elektronischen Informationsangeboten.</a:t>
            </a:r>
            <a:endParaRPr lang="ru-RU" dirty="0"/>
          </a:p>
        </p:txBody>
      </p:sp>
    </p:spTree>
    <p:extLst>
      <p:ext uri="{BB962C8B-B14F-4D97-AF65-F5344CB8AC3E}">
        <p14:creationId xmlns:p14="http://schemas.microsoft.com/office/powerpoint/2010/main" val="1438592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835696" y="1600200"/>
            <a:ext cx="6851104" cy="4525963"/>
          </a:xfrm>
        </p:spPr>
        <p:txBody>
          <a:bodyPr/>
          <a:lstStyle/>
          <a:p>
            <a:pPr marL="0" indent="0">
              <a:buNone/>
            </a:pPr>
            <a:r>
              <a:rPr lang="de-DE" sz="54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Bücher lesen und nicht verdauen ist </a:t>
            </a:r>
            <a:r>
              <a:rPr lang="de-DE" sz="5400" b="1" dirty="0" smtClean="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ungesund</a:t>
            </a:r>
          </a:p>
          <a:p>
            <a:pPr marL="0" indent="0">
              <a:buNone/>
            </a:pPr>
            <a:endParaRPr lang="de-DE" sz="54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endParaRPr>
          </a:p>
          <a:p>
            <a:pPr marL="0" indent="0">
              <a:buNone/>
            </a:pPr>
            <a:r>
              <a:rPr lang="de-DE" b="1" smtClean="0">
                <a:solidFill>
                  <a:srgbClr val="4F271C">
                    <a:satMod val="130000"/>
                  </a:srgbClr>
                </a:solidFill>
                <a:effectLst>
                  <a:outerShdw blurRad="50000" dist="30000" dir="5400000" algn="tl" rotWithShape="0">
                    <a:srgbClr val="000000">
                      <a:alpha val="30000"/>
                    </a:srgbClr>
                  </a:outerShdw>
                </a:effectLst>
                <a:latin typeface="Gill Sans MT"/>
              </a:rPr>
              <a:t>verdauen </a:t>
            </a:r>
            <a:r>
              <a:rPr lang="uk-UA" b="1" dirty="0" smtClean="0">
                <a:solidFill>
                  <a:srgbClr val="4F271C">
                    <a:satMod val="130000"/>
                  </a:srgbClr>
                </a:solidFill>
                <a:effectLst>
                  <a:outerShdw blurRad="50000" dist="30000" dir="5400000" algn="tl" rotWithShape="0">
                    <a:srgbClr val="000000">
                      <a:alpha val="30000"/>
                    </a:srgbClr>
                  </a:outerShdw>
                </a:effectLst>
                <a:latin typeface="Gill Sans MT"/>
              </a:rPr>
              <a:t>- засвоювати</a:t>
            </a:r>
            <a:endParaRPr lang="ru-RU" dirty="0"/>
          </a:p>
        </p:txBody>
      </p:sp>
    </p:spTree>
    <p:extLst>
      <p:ext uri="{BB962C8B-B14F-4D97-AF65-F5344CB8AC3E}">
        <p14:creationId xmlns:p14="http://schemas.microsoft.com/office/powerpoint/2010/main" val="3192914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4800" b="1" dirty="0">
                <a:solidFill>
                  <a:srgbClr val="4F271C">
                    <a:satMod val="130000"/>
                  </a:srgbClr>
                </a:solidFill>
                <a:effectLst>
                  <a:outerShdw blurRad="50000" dist="30000" dir="5400000" algn="tl" rotWithShape="0">
                    <a:srgbClr val="000000">
                      <a:alpha val="30000"/>
                    </a:srgbClr>
                  </a:outerShdw>
                </a:effectLst>
                <a:latin typeface="Gill Sans MT"/>
              </a:rPr>
              <a:t>Bücher</a:t>
            </a:r>
            <a:endParaRPr lang="uk-UA" sz="4800" dirty="0">
              <a:solidFill>
                <a:srgbClr val="FF0000">
                  <a:alpha val="95000"/>
                </a:srgb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71228085"/>
              </p:ext>
            </p:extLst>
          </p:nvPr>
        </p:nvGraphicFramePr>
        <p:xfrm>
          <a:off x="1835696" y="1628800"/>
          <a:ext cx="6984777" cy="4430008"/>
        </p:xfrm>
        <a:graphic>
          <a:graphicData uri="http://schemas.openxmlformats.org/drawingml/2006/table">
            <a:tbl>
              <a:tblPr firstRow="1" bandRow="1">
                <a:tableStyleId>{93296810-A885-4BE3-A3E7-6D5BEEA58F35}</a:tableStyleId>
              </a:tblPr>
              <a:tblGrid>
                <a:gridCol w="2328259"/>
                <a:gridCol w="2328259"/>
                <a:gridCol w="2328259"/>
              </a:tblGrid>
              <a:tr h="410916">
                <a:tc>
                  <a:txBody>
                    <a:bodyPr/>
                    <a:lstStyle/>
                    <a:p>
                      <a:endParaRPr lang="ru-RU" dirty="0"/>
                    </a:p>
                  </a:txBody>
                  <a:tcPr/>
                </a:tc>
                <a:tc>
                  <a:txBody>
                    <a:bodyPr/>
                    <a:lstStyle/>
                    <a:p>
                      <a:endParaRPr lang="ru-RU"/>
                    </a:p>
                  </a:txBody>
                  <a:tcPr/>
                </a:tc>
                <a:tc>
                  <a:txBody>
                    <a:bodyPr/>
                    <a:lstStyle/>
                    <a:p>
                      <a:endParaRPr lang="ru-RU" dirty="0"/>
                    </a:p>
                  </a:txBody>
                  <a:tcPr/>
                </a:tc>
              </a:tr>
              <a:tr h="574156">
                <a:tc>
                  <a:txBody>
                    <a:bodyPr/>
                    <a:lstStyle/>
                    <a:p>
                      <a:endParaRPr lang="ru-RU" sz="2800" b="1"/>
                    </a:p>
                  </a:txBody>
                  <a:tcPr/>
                </a:tc>
                <a:tc>
                  <a:txBody>
                    <a:bodyPr/>
                    <a:lstStyle/>
                    <a:p>
                      <a:r>
                        <a:rPr lang="de-DE" sz="2800" dirty="0" smtClean="0"/>
                        <a:t>Lehr-</a:t>
                      </a:r>
                      <a:endParaRPr lang="ru-RU" sz="2800" b="1" dirty="0"/>
                    </a:p>
                  </a:txBody>
                  <a:tcPr/>
                </a:tc>
                <a:tc>
                  <a:txBody>
                    <a:bodyPr/>
                    <a:lstStyle/>
                    <a:p>
                      <a:endParaRPr lang="ru-RU" sz="2800" b="1"/>
                    </a:p>
                  </a:txBody>
                  <a:tcPr/>
                </a:tc>
              </a:tr>
              <a:tr h="574156">
                <a:tc>
                  <a:txBody>
                    <a:bodyPr/>
                    <a:lstStyle/>
                    <a:p>
                      <a:endParaRPr lang="ru-RU" sz="2800" b="1"/>
                    </a:p>
                  </a:txBody>
                  <a:tcPr/>
                </a:tc>
                <a:tc>
                  <a:txBody>
                    <a:bodyPr/>
                    <a:lstStyle/>
                    <a:p>
                      <a:r>
                        <a:rPr lang="de-DE" sz="2800" dirty="0" smtClean="0"/>
                        <a:t>Fach-</a:t>
                      </a:r>
                      <a:endParaRPr lang="ru-RU" sz="2800" b="1" dirty="0"/>
                    </a:p>
                  </a:txBody>
                  <a:tcPr/>
                </a:tc>
                <a:tc>
                  <a:txBody>
                    <a:bodyPr/>
                    <a:lstStyle/>
                    <a:p>
                      <a:endParaRPr lang="ru-RU" sz="2800" b="1"/>
                    </a:p>
                  </a:txBody>
                  <a:tcPr/>
                </a:tc>
              </a:tr>
              <a:tr h="574156">
                <a:tc>
                  <a:txBody>
                    <a:bodyPr/>
                    <a:lstStyle/>
                    <a:p>
                      <a:r>
                        <a:rPr lang="de-DE" sz="2800" dirty="0" smtClean="0"/>
                        <a:t>das</a:t>
                      </a:r>
                      <a:endParaRPr lang="ru-RU" sz="2800" b="1" dirty="0"/>
                    </a:p>
                  </a:txBody>
                  <a:tcPr/>
                </a:tc>
                <a:tc>
                  <a:txBody>
                    <a:bodyPr/>
                    <a:lstStyle/>
                    <a:p>
                      <a:r>
                        <a:rPr lang="de-DE" sz="2800" dirty="0" smtClean="0"/>
                        <a:t>Arbeits-</a:t>
                      </a:r>
                      <a:endParaRPr lang="ru-RU" sz="2800" b="1" dirty="0"/>
                    </a:p>
                  </a:txBody>
                  <a:tcPr/>
                </a:tc>
                <a:tc>
                  <a:txBody>
                    <a:bodyPr/>
                    <a:lstStyle/>
                    <a:p>
                      <a:r>
                        <a:rPr lang="de-DE" sz="2800" dirty="0" smtClean="0"/>
                        <a:t>-buch</a:t>
                      </a:r>
                      <a:r>
                        <a:rPr lang="de-DE" sz="2800" baseline="0" dirty="0" smtClean="0"/>
                        <a:t> (-er)</a:t>
                      </a:r>
                      <a:endParaRPr lang="ru-RU" sz="2800" b="1" dirty="0"/>
                    </a:p>
                  </a:txBody>
                  <a:tcPr/>
                </a:tc>
              </a:tr>
              <a:tr h="574156">
                <a:tc>
                  <a:txBody>
                    <a:bodyPr/>
                    <a:lstStyle/>
                    <a:p>
                      <a:endParaRPr lang="ru-RU" sz="2800" b="1"/>
                    </a:p>
                  </a:txBody>
                  <a:tcPr/>
                </a:tc>
                <a:tc>
                  <a:txBody>
                    <a:bodyPr/>
                    <a:lstStyle/>
                    <a:p>
                      <a:r>
                        <a:rPr lang="de-DE" sz="2800" dirty="0" smtClean="0"/>
                        <a:t>Bilder-</a:t>
                      </a:r>
                      <a:endParaRPr lang="ru-RU" sz="2800" b="1" dirty="0"/>
                    </a:p>
                  </a:txBody>
                  <a:tcPr/>
                </a:tc>
                <a:tc>
                  <a:txBody>
                    <a:bodyPr/>
                    <a:lstStyle/>
                    <a:p>
                      <a:endParaRPr lang="ru-RU" sz="2800" b="1"/>
                    </a:p>
                  </a:txBody>
                  <a:tcPr/>
                </a:tc>
              </a:tr>
              <a:tr h="574156">
                <a:tc>
                  <a:txBody>
                    <a:bodyPr/>
                    <a:lstStyle/>
                    <a:p>
                      <a:endParaRPr lang="ru-RU" sz="2800" b="1"/>
                    </a:p>
                  </a:txBody>
                  <a:tcPr/>
                </a:tc>
                <a:tc>
                  <a:txBody>
                    <a:bodyPr/>
                    <a:lstStyle/>
                    <a:p>
                      <a:r>
                        <a:rPr lang="de-DE" sz="2800" dirty="0" smtClean="0"/>
                        <a:t>Kinder-</a:t>
                      </a:r>
                      <a:endParaRPr lang="ru-RU" sz="2800" b="1" dirty="0"/>
                    </a:p>
                  </a:txBody>
                  <a:tcPr/>
                </a:tc>
                <a:tc>
                  <a:txBody>
                    <a:bodyPr/>
                    <a:lstStyle/>
                    <a:p>
                      <a:endParaRPr lang="ru-RU" sz="2800" b="1" dirty="0"/>
                    </a:p>
                  </a:txBody>
                  <a:tcPr/>
                </a:tc>
              </a:tr>
              <a:tr h="574156">
                <a:tc>
                  <a:txBody>
                    <a:bodyPr/>
                    <a:lstStyle/>
                    <a:p>
                      <a:endParaRPr lang="ru-RU" sz="2800" b="1"/>
                    </a:p>
                  </a:txBody>
                  <a:tcPr/>
                </a:tc>
                <a:tc>
                  <a:txBody>
                    <a:bodyPr/>
                    <a:lstStyle/>
                    <a:p>
                      <a:r>
                        <a:rPr lang="de-DE" sz="2800" dirty="0" smtClean="0"/>
                        <a:t>Wörter-</a:t>
                      </a:r>
                      <a:endParaRPr lang="ru-RU" sz="2800" b="1" dirty="0"/>
                    </a:p>
                  </a:txBody>
                  <a:tcPr/>
                </a:tc>
                <a:tc>
                  <a:txBody>
                    <a:bodyPr/>
                    <a:lstStyle/>
                    <a:p>
                      <a:endParaRPr lang="ru-RU" sz="2800" b="1" dirty="0"/>
                    </a:p>
                  </a:txBody>
                  <a:tcPr/>
                </a:tc>
              </a:tr>
              <a:tr h="574156">
                <a:tc>
                  <a:txBody>
                    <a:bodyPr/>
                    <a:lstStyle/>
                    <a:p>
                      <a:endParaRPr lang="ru-RU" sz="2800" b="1"/>
                    </a:p>
                  </a:txBody>
                  <a:tcPr/>
                </a:tc>
                <a:tc>
                  <a:txBody>
                    <a:bodyPr/>
                    <a:lstStyle/>
                    <a:p>
                      <a:r>
                        <a:rPr lang="de-DE" sz="2800" dirty="0" smtClean="0"/>
                        <a:t>Hand-</a:t>
                      </a:r>
                      <a:endParaRPr lang="ru-RU" sz="2800" b="1" dirty="0"/>
                    </a:p>
                  </a:txBody>
                  <a:tcPr/>
                </a:tc>
                <a:tc>
                  <a:txBody>
                    <a:bodyPr/>
                    <a:lstStyle/>
                    <a:p>
                      <a:endParaRPr lang="ru-RU" sz="2800" b="1" dirty="0"/>
                    </a:p>
                  </a:txBody>
                  <a:tcPr/>
                </a:tc>
              </a:tr>
            </a:tbl>
          </a:graphicData>
        </a:graphic>
      </p:graphicFrame>
    </p:spTree>
    <p:extLst>
      <p:ext uri="{BB962C8B-B14F-4D97-AF65-F5344CB8AC3E}">
        <p14:creationId xmlns:p14="http://schemas.microsoft.com/office/powerpoint/2010/main" val="2046823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b="1" dirty="0">
                <a:solidFill>
                  <a:srgbClr val="4F271C">
                    <a:satMod val="130000"/>
                  </a:srgbClr>
                </a:solidFill>
                <a:effectLst>
                  <a:outerShdw blurRad="50000" dist="30000" dir="5400000" algn="tl" rotWithShape="0">
                    <a:srgbClr val="000000">
                      <a:alpha val="30000"/>
                    </a:srgbClr>
                  </a:outerShdw>
                </a:effectLst>
                <a:latin typeface="Gill Sans MT"/>
              </a:rPr>
              <a:t>Literarische Gattungen</a:t>
            </a:r>
            <a:endParaRPr lang="uk-UA" sz="4800" dirty="0">
              <a:solidFill>
                <a:srgbClr val="FF0000">
                  <a:alpha val="95000"/>
                </a:srgb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008028855"/>
              </p:ext>
            </p:extLst>
          </p:nvPr>
        </p:nvGraphicFramePr>
        <p:xfrm>
          <a:off x="1835150" y="1600200"/>
          <a:ext cx="6913314" cy="4565102"/>
        </p:xfrm>
        <a:graphic>
          <a:graphicData uri="http://schemas.openxmlformats.org/drawingml/2006/table">
            <a:tbl>
              <a:tblPr firstRow="1" bandRow="1">
                <a:tableStyleId>{93296810-A885-4BE3-A3E7-6D5BEEA58F35}</a:tableStyleId>
              </a:tblPr>
              <a:tblGrid>
                <a:gridCol w="2304438"/>
                <a:gridCol w="2304438"/>
                <a:gridCol w="2304438"/>
              </a:tblGrid>
              <a:tr h="486500">
                <a:tc>
                  <a:txBody>
                    <a:bodyPr/>
                    <a:lstStyle/>
                    <a:p>
                      <a:endParaRPr lang="ru-RU" dirty="0"/>
                    </a:p>
                  </a:txBody>
                  <a:tcPr/>
                </a:tc>
                <a:tc>
                  <a:txBody>
                    <a:bodyPr/>
                    <a:lstStyle/>
                    <a:p>
                      <a:endParaRPr lang="ru-RU" dirty="0"/>
                    </a:p>
                  </a:txBody>
                  <a:tcPr/>
                </a:tc>
                <a:tc>
                  <a:txBody>
                    <a:bodyPr/>
                    <a:lstStyle/>
                    <a:p>
                      <a:endParaRPr lang="ru-RU"/>
                    </a:p>
                  </a:txBody>
                  <a:tcPr/>
                </a:tc>
              </a:tr>
              <a:tr h="679767">
                <a:tc>
                  <a:txBody>
                    <a:bodyPr/>
                    <a:lstStyle/>
                    <a:p>
                      <a:endParaRPr lang="ru-RU" sz="2800" b="1" dirty="0"/>
                    </a:p>
                  </a:txBody>
                  <a:tcPr/>
                </a:tc>
                <a:tc>
                  <a:txBody>
                    <a:bodyPr/>
                    <a:lstStyle/>
                    <a:p>
                      <a:r>
                        <a:rPr lang="de-DE" sz="2800" dirty="0" smtClean="0"/>
                        <a:t>Kriminal-</a:t>
                      </a:r>
                      <a:endParaRPr lang="ru-RU" sz="2800" b="1" dirty="0"/>
                    </a:p>
                  </a:txBody>
                  <a:tcPr/>
                </a:tc>
                <a:tc>
                  <a:txBody>
                    <a:bodyPr/>
                    <a:lstStyle/>
                    <a:p>
                      <a:endParaRPr lang="ru-RU" sz="2800" b="1"/>
                    </a:p>
                  </a:txBody>
                  <a:tcPr/>
                </a:tc>
              </a:tr>
              <a:tr h="679767">
                <a:tc>
                  <a:txBody>
                    <a:bodyPr/>
                    <a:lstStyle/>
                    <a:p>
                      <a:endParaRPr lang="ru-RU" sz="2800" b="1" dirty="0"/>
                    </a:p>
                  </a:txBody>
                  <a:tcPr/>
                </a:tc>
                <a:tc>
                  <a:txBody>
                    <a:bodyPr/>
                    <a:lstStyle/>
                    <a:p>
                      <a:r>
                        <a:rPr lang="de-DE" sz="2800" dirty="0" smtClean="0"/>
                        <a:t>Abenteuer-</a:t>
                      </a:r>
                      <a:endParaRPr lang="ru-RU" sz="2800" b="1" dirty="0"/>
                    </a:p>
                  </a:txBody>
                  <a:tcPr/>
                </a:tc>
                <a:tc>
                  <a:txBody>
                    <a:bodyPr/>
                    <a:lstStyle/>
                    <a:p>
                      <a:endParaRPr lang="ru-RU" sz="2800" b="1"/>
                    </a:p>
                  </a:txBody>
                  <a:tcPr/>
                </a:tc>
              </a:tr>
              <a:tr h="679767">
                <a:tc>
                  <a:txBody>
                    <a:bodyPr/>
                    <a:lstStyle/>
                    <a:p>
                      <a:r>
                        <a:rPr lang="de-DE" sz="2800" dirty="0" smtClean="0"/>
                        <a:t>der</a:t>
                      </a:r>
                      <a:endParaRPr lang="ru-RU" sz="2800" b="1" dirty="0"/>
                    </a:p>
                  </a:txBody>
                  <a:tcPr/>
                </a:tc>
                <a:tc>
                  <a:txBody>
                    <a:bodyPr/>
                    <a:lstStyle/>
                    <a:p>
                      <a:r>
                        <a:rPr lang="de-DE" sz="2800" dirty="0" smtClean="0"/>
                        <a:t>Jugend-</a:t>
                      </a:r>
                      <a:endParaRPr lang="ru-RU" sz="2800" b="1" dirty="0"/>
                    </a:p>
                  </a:txBody>
                  <a:tcPr/>
                </a:tc>
                <a:tc>
                  <a:txBody>
                    <a:bodyPr/>
                    <a:lstStyle/>
                    <a:p>
                      <a:r>
                        <a:rPr lang="de-DE" sz="2800" dirty="0" smtClean="0"/>
                        <a:t>-roman (-e)</a:t>
                      </a:r>
                      <a:endParaRPr lang="ru-RU" sz="2800" b="1" dirty="0"/>
                    </a:p>
                  </a:txBody>
                  <a:tcPr/>
                </a:tc>
              </a:tr>
              <a:tr h="679767">
                <a:tc>
                  <a:txBody>
                    <a:bodyPr/>
                    <a:lstStyle/>
                    <a:p>
                      <a:endParaRPr lang="ru-RU" sz="2800" b="1"/>
                    </a:p>
                  </a:txBody>
                  <a:tcPr/>
                </a:tc>
                <a:tc>
                  <a:txBody>
                    <a:bodyPr/>
                    <a:lstStyle/>
                    <a:p>
                      <a:r>
                        <a:rPr lang="de-DE" sz="2800" dirty="0" smtClean="0"/>
                        <a:t>Liebes-</a:t>
                      </a:r>
                      <a:endParaRPr lang="ru-RU" sz="2800" b="1" dirty="0"/>
                    </a:p>
                  </a:txBody>
                  <a:tcPr/>
                </a:tc>
                <a:tc>
                  <a:txBody>
                    <a:bodyPr/>
                    <a:lstStyle/>
                    <a:p>
                      <a:endParaRPr lang="ru-RU" sz="2800" b="1" dirty="0"/>
                    </a:p>
                  </a:txBody>
                  <a:tcPr/>
                </a:tc>
              </a:tr>
              <a:tr h="679767">
                <a:tc>
                  <a:txBody>
                    <a:bodyPr/>
                    <a:lstStyle/>
                    <a:p>
                      <a:r>
                        <a:rPr lang="de-DE" sz="2800" dirty="0" smtClean="0"/>
                        <a:t>der</a:t>
                      </a:r>
                      <a:endParaRPr lang="ru-RU" sz="2800" b="1" dirty="0"/>
                    </a:p>
                  </a:txBody>
                  <a:tcPr/>
                </a:tc>
                <a:tc>
                  <a:txBody>
                    <a:bodyPr/>
                    <a:lstStyle/>
                    <a:p>
                      <a:r>
                        <a:rPr lang="de-DE" sz="2800" dirty="0" smtClean="0"/>
                        <a:t>historischer</a:t>
                      </a:r>
                      <a:endParaRPr lang="ru-RU" sz="2800" b="1" dirty="0"/>
                    </a:p>
                  </a:txBody>
                  <a:tcPr/>
                </a:tc>
                <a:tc>
                  <a:txBody>
                    <a:bodyPr/>
                    <a:lstStyle/>
                    <a:p>
                      <a:r>
                        <a:rPr lang="de-DE" sz="2800" dirty="0" smtClean="0"/>
                        <a:t>Roman</a:t>
                      </a:r>
                      <a:endParaRPr lang="ru-RU" sz="2800" b="1" dirty="0"/>
                    </a:p>
                  </a:txBody>
                  <a:tcPr/>
                </a:tc>
              </a:tr>
              <a:tr h="679767">
                <a:tc>
                  <a:txBody>
                    <a:bodyPr/>
                    <a:lstStyle/>
                    <a:p>
                      <a:endParaRPr lang="ru-RU" sz="2800" b="1" dirty="0"/>
                    </a:p>
                  </a:txBody>
                  <a:tcPr/>
                </a:tc>
                <a:tc>
                  <a:txBody>
                    <a:bodyPr/>
                    <a:lstStyle/>
                    <a:p>
                      <a:r>
                        <a:rPr lang="de-DE" sz="2800" dirty="0" smtClean="0"/>
                        <a:t>Kriminal-</a:t>
                      </a:r>
                      <a:endParaRPr lang="ru-RU" sz="2800" b="1" dirty="0"/>
                    </a:p>
                  </a:txBody>
                  <a:tcPr/>
                </a:tc>
                <a:tc>
                  <a:txBody>
                    <a:bodyPr/>
                    <a:lstStyle/>
                    <a:p>
                      <a:endParaRPr lang="ru-RU" sz="2800" b="1" dirty="0"/>
                    </a:p>
                  </a:txBody>
                  <a:tcPr/>
                </a:tc>
              </a:tr>
            </a:tbl>
          </a:graphicData>
        </a:graphic>
      </p:graphicFrame>
    </p:spTree>
    <p:extLst>
      <p:ext uri="{BB962C8B-B14F-4D97-AF65-F5344CB8AC3E}">
        <p14:creationId xmlns:p14="http://schemas.microsoft.com/office/powerpoint/2010/main" val="74599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3600" b="1" dirty="0">
                <a:solidFill>
                  <a:srgbClr val="4F271C">
                    <a:satMod val="130000"/>
                  </a:srgbClr>
                </a:solidFill>
                <a:effectLst>
                  <a:outerShdw blurRad="50000" dist="30000" dir="5400000" algn="tl" rotWithShape="0">
                    <a:srgbClr val="000000">
                      <a:alpha val="30000"/>
                    </a:srgbClr>
                  </a:outerShdw>
                </a:effectLst>
                <a:latin typeface="Gill Sans MT"/>
              </a:rPr>
              <a:t>Literarische Gattungen</a:t>
            </a:r>
            <a:endParaRPr lang="uk-UA" sz="4800" dirty="0">
              <a:solidFill>
                <a:srgbClr val="FF0000">
                  <a:alpha val="95000"/>
                </a:srgb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826794600"/>
              </p:ext>
            </p:extLst>
          </p:nvPr>
        </p:nvGraphicFramePr>
        <p:xfrm>
          <a:off x="1907704" y="1556788"/>
          <a:ext cx="6697290" cy="4765932"/>
        </p:xfrm>
        <a:graphic>
          <a:graphicData uri="http://schemas.openxmlformats.org/drawingml/2006/table">
            <a:tbl>
              <a:tblPr firstRow="1" bandRow="1">
                <a:tableStyleId>{93296810-A885-4BE3-A3E7-6D5BEEA58F35}</a:tableStyleId>
              </a:tblPr>
              <a:tblGrid>
                <a:gridCol w="6697290"/>
              </a:tblGrid>
              <a:tr h="340423">
                <a:tc>
                  <a:txBody>
                    <a:bodyPr/>
                    <a:lstStyle/>
                    <a:p>
                      <a:endParaRPr lang="ru-RU" sz="1600" dirty="0"/>
                    </a:p>
                  </a:txBody>
                  <a:tcPr/>
                </a:tc>
              </a:tr>
              <a:tr h="402319">
                <a:tc>
                  <a:txBody>
                    <a:bodyPr/>
                    <a:lstStyle/>
                    <a:p>
                      <a:r>
                        <a:rPr lang="de-DE" sz="2000" dirty="0" smtClean="0"/>
                        <a:t>das Lexikon, -</a:t>
                      </a:r>
                      <a:r>
                        <a:rPr lang="de-DE" sz="2000" dirty="0" err="1" smtClean="0"/>
                        <a:t>ka</a:t>
                      </a:r>
                      <a:r>
                        <a:rPr lang="de-DE" sz="2000" dirty="0" smtClean="0"/>
                        <a:t>                   </a:t>
                      </a:r>
                      <a:endParaRPr lang="ru-RU" sz="2000" b="1" dirty="0"/>
                    </a:p>
                  </a:txBody>
                  <a:tcPr/>
                </a:tc>
              </a:tr>
              <a:tr h="402319">
                <a:tc>
                  <a:txBody>
                    <a:bodyPr/>
                    <a:lstStyle/>
                    <a:p>
                      <a:r>
                        <a:rPr lang="de-DE" sz="2000" dirty="0" smtClean="0"/>
                        <a:t>der Bildband, -e</a:t>
                      </a:r>
                      <a:endParaRPr lang="ru-RU" sz="2000" b="1" dirty="0"/>
                    </a:p>
                  </a:txBody>
                  <a:tcPr/>
                </a:tc>
              </a:tr>
              <a:tr h="402319">
                <a:tc>
                  <a:txBody>
                    <a:bodyPr/>
                    <a:lstStyle/>
                    <a:p>
                      <a:r>
                        <a:rPr lang="de-DE" sz="2000" dirty="0" smtClean="0"/>
                        <a:t>das Märchen,</a:t>
                      </a:r>
                      <a:r>
                        <a:rPr lang="de-DE" sz="2000" baseline="0" dirty="0" smtClean="0"/>
                        <a:t> -</a:t>
                      </a:r>
                      <a:endParaRPr lang="ru-RU" sz="2000" b="1" dirty="0"/>
                    </a:p>
                  </a:txBody>
                  <a:tcPr/>
                </a:tc>
              </a:tr>
              <a:tr h="402319">
                <a:tc>
                  <a:txBody>
                    <a:bodyPr/>
                    <a:lstStyle/>
                    <a:p>
                      <a:r>
                        <a:rPr lang="de-DE" sz="2000" dirty="0" smtClean="0"/>
                        <a:t>die Biographie, -n</a:t>
                      </a:r>
                      <a:endParaRPr lang="ru-RU" sz="2000" b="1" dirty="0"/>
                    </a:p>
                  </a:txBody>
                  <a:tcPr/>
                </a:tc>
              </a:tr>
              <a:tr h="402319">
                <a:tc>
                  <a:txBody>
                    <a:bodyPr/>
                    <a:lstStyle/>
                    <a:p>
                      <a:r>
                        <a:rPr lang="de-DE" sz="2000" dirty="0" smtClean="0"/>
                        <a:t>das Drama, -en</a:t>
                      </a:r>
                      <a:endParaRPr lang="ru-RU" sz="2000" b="1" dirty="0"/>
                    </a:p>
                  </a:txBody>
                  <a:tcPr/>
                </a:tc>
              </a:tr>
              <a:tr h="402319">
                <a:tc>
                  <a:txBody>
                    <a:bodyPr/>
                    <a:lstStyle/>
                    <a:p>
                      <a:r>
                        <a:rPr lang="de-DE" sz="2000" dirty="0" smtClean="0"/>
                        <a:t>der Krimi, -s</a:t>
                      </a:r>
                      <a:endParaRPr lang="ru-RU" sz="2000" b="1" dirty="0"/>
                    </a:p>
                  </a:txBody>
                  <a:tcPr/>
                </a:tc>
              </a:tr>
              <a:tr h="402319">
                <a:tc>
                  <a:txBody>
                    <a:bodyPr/>
                    <a:lstStyle/>
                    <a:p>
                      <a:r>
                        <a:rPr lang="de-DE" sz="2000" dirty="0" smtClean="0"/>
                        <a:t>der Reiseführer, -</a:t>
                      </a:r>
                      <a:endParaRPr lang="ru-RU" sz="2000" b="1" dirty="0"/>
                    </a:p>
                  </a:txBody>
                  <a:tcPr/>
                </a:tc>
              </a:tr>
              <a:tr h="402319">
                <a:tc>
                  <a:txBody>
                    <a:bodyPr/>
                    <a:lstStyle/>
                    <a:p>
                      <a:r>
                        <a:rPr lang="de-DE" sz="2000" dirty="0" smtClean="0"/>
                        <a:t>das Gedicht, -e</a:t>
                      </a:r>
                      <a:endParaRPr lang="ru-RU" sz="2000" b="1" dirty="0"/>
                    </a:p>
                  </a:txBody>
                  <a:tcPr/>
                </a:tc>
              </a:tr>
              <a:tr h="402319">
                <a:tc>
                  <a:txBody>
                    <a:bodyPr/>
                    <a:lstStyle/>
                    <a:p>
                      <a:r>
                        <a:rPr lang="de-DE" sz="2000" dirty="0" smtClean="0"/>
                        <a:t>die Novelle, -n</a:t>
                      </a:r>
                      <a:endParaRPr lang="ru-RU" sz="2000" b="1" dirty="0"/>
                    </a:p>
                  </a:txBody>
                  <a:tcPr/>
                </a:tc>
              </a:tr>
              <a:tr h="402319">
                <a:tc>
                  <a:txBody>
                    <a:bodyPr/>
                    <a:lstStyle/>
                    <a:p>
                      <a:r>
                        <a:rPr lang="de-DE" sz="2000" dirty="0" smtClean="0"/>
                        <a:t>die Erzählung, -en</a:t>
                      </a:r>
                      <a:endParaRPr lang="ru-RU" sz="2000" b="1" dirty="0"/>
                    </a:p>
                  </a:txBody>
                  <a:tcPr/>
                </a:tc>
              </a:tr>
              <a:tr h="402319">
                <a:tc>
                  <a:txBody>
                    <a:bodyPr/>
                    <a:lstStyle/>
                    <a:p>
                      <a:r>
                        <a:rPr lang="de-DE" sz="2000" dirty="0" smtClean="0">
                          <a:effectLst/>
                        </a:rPr>
                        <a:t>die Fantasy, -</a:t>
                      </a:r>
                      <a:endParaRPr lang="ru-RU" sz="2000" b="1" dirty="0">
                        <a:effectLst/>
                      </a:endParaRPr>
                    </a:p>
                  </a:txBody>
                  <a:tcPr/>
                </a:tc>
              </a:tr>
            </a:tbl>
          </a:graphicData>
        </a:graphic>
      </p:graphicFrame>
    </p:spTree>
    <p:extLst>
      <p:ext uri="{BB962C8B-B14F-4D97-AF65-F5344CB8AC3E}">
        <p14:creationId xmlns:p14="http://schemas.microsoft.com/office/powerpoint/2010/main" val="2881234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fontScale="90000"/>
            <a:scene3d>
              <a:camera prst="orthographicFront"/>
              <a:lightRig rig="threePt" dir="t"/>
            </a:scene3d>
            <a:sp3d extrusionH="57150">
              <a:bevelT w="38100" h="38100"/>
            </a:sp3d>
          </a:bodyPr>
          <a:lstStyle/>
          <a:p>
            <a:r>
              <a:rPr lang="de-DE" sz="2800" b="1" dirty="0">
                <a:solidFill>
                  <a:srgbClr val="4F271C">
                    <a:satMod val="130000"/>
                  </a:srgbClr>
                </a:solidFill>
                <a:latin typeface="Gill Sans MT"/>
              </a:rPr>
              <a:t>Welche literarischen Gattungen sind das? Ordne die Wörter den Erklärungen zu.</a:t>
            </a:r>
            <a:endParaRPr lang="uk-UA" sz="4800" dirty="0">
              <a:solidFill>
                <a:srgbClr val="FF0000">
                  <a:alpha val="95000"/>
                </a:srgb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796994"/>
              </p:ext>
            </p:extLst>
          </p:nvPr>
        </p:nvGraphicFramePr>
        <p:xfrm>
          <a:off x="1835150" y="1600200"/>
          <a:ext cx="6851650" cy="914400"/>
        </p:xfrm>
        <a:graphic>
          <a:graphicData uri="http://schemas.openxmlformats.org/drawingml/2006/table">
            <a:tbl>
              <a:tblPr firstRow="1" bandRow="1">
                <a:tableStyleId>{93296810-A885-4BE3-A3E7-6D5BEEA58F35}</a:tableStyleId>
              </a:tblPr>
              <a:tblGrid>
                <a:gridCol w="685165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u="none" strike="noStrike" kern="1200" cap="none" spc="0" normalizeH="0" baseline="0" noProof="0" dirty="0" smtClean="0">
                          <a:ln>
                            <a:noFill/>
                          </a:ln>
                          <a:effectLst/>
                          <a:uLnTx/>
                          <a:uFillTx/>
                        </a:rPr>
                        <a:t>Der Krimi(</a:t>
                      </a:r>
                      <a:r>
                        <a:rPr kumimoji="0" lang="de-DE" sz="1800" u="none" strike="noStrike" kern="1200" cap="none" spc="0" normalizeH="0" baseline="0" noProof="0" dirty="0" err="1" smtClean="0">
                          <a:ln>
                            <a:noFill/>
                          </a:ln>
                          <a:effectLst/>
                          <a:uLnTx/>
                          <a:uFillTx/>
                        </a:rPr>
                        <a:t>nalroman</a:t>
                      </a:r>
                      <a:r>
                        <a:rPr kumimoji="0" lang="de-DE" sz="1800" u="none" strike="noStrike" kern="1200" cap="none" spc="0" normalizeH="0" baseline="0" noProof="0" dirty="0" smtClean="0">
                          <a:ln>
                            <a:noFill/>
                          </a:ln>
                          <a:effectLst/>
                          <a:uLnTx/>
                          <a:uFillTx/>
                        </a:rPr>
                        <a:t>), der historische Roman, die Liebesgeschichte, die</a:t>
                      </a:r>
                      <a:r>
                        <a:rPr kumimoji="0" lang="en-US" sz="1800" u="none" strike="noStrike" kern="1200" cap="none" spc="0" normalizeH="0" baseline="0" noProof="0" dirty="0" smtClean="0">
                          <a:ln>
                            <a:noFill/>
                          </a:ln>
                          <a:effectLst/>
                          <a:uLnTx/>
                          <a:uFillTx/>
                        </a:rPr>
                        <a:t> </a:t>
                      </a:r>
                      <a:r>
                        <a:rPr kumimoji="0" lang="de-DE" sz="1800" u="none" strike="noStrike" kern="1200" cap="none" spc="0" normalizeH="0" baseline="0" noProof="0" dirty="0" smtClean="0">
                          <a:ln>
                            <a:noFill/>
                          </a:ln>
                          <a:effectLst/>
                          <a:uLnTx/>
                          <a:uFillTx/>
                        </a:rPr>
                        <a:t>Abenteuergeschichte, die Horrorgeschichte, die Fantasy, humoristische</a:t>
                      </a:r>
                      <a:r>
                        <a:rPr kumimoji="0" lang="en-US" sz="1800" u="none" strike="noStrike" kern="1200" cap="none" spc="0" normalizeH="0" baseline="0" noProof="0" dirty="0" smtClean="0">
                          <a:ln>
                            <a:noFill/>
                          </a:ln>
                          <a:effectLst/>
                          <a:uLnTx/>
                          <a:uFillTx/>
                        </a:rPr>
                        <a:t> </a:t>
                      </a:r>
                      <a:r>
                        <a:rPr kumimoji="0" lang="de-DE" sz="1800" u="none" strike="noStrike" kern="1200" cap="none" spc="0" normalizeH="0" baseline="0" noProof="0" dirty="0" smtClean="0">
                          <a:ln>
                            <a:noFill/>
                          </a:ln>
                          <a:effectLst/>
                          <a:uLnTx/>
                          <a:uFillTx/>
                        </a:rPr>
                        <a:t>Literatur, die Tiergeschichte, das Märchen</a:t>
                      </a:r>
                      <a:endParaRPr kumimoji="0" lang="ru-RU" sz="1800" b="1" i="0" u="none" strike="noStrike" kern="1200" cap="none" spc="0" normalizeH="0" baseline="0" noProof="0" dirty="0" smtClean="0">
                        <a:ln>
                          <a:noFill/>
                        </a:ln>
                        <a:solidFill>
                          <a:prstClr val="white"/>
                        </a:solidFill>
                        <a:effectLst/>
                        <a:uLnTx/>
                        <a:uFillTx/>
                        <a:latin typeface="Corbel"/>
                        <a:ea typeface="+mn-ea"/>
                        <a:cs typeface="+mn-cs"/>
                      </a:endParaRPr>
                    </a:p>
                  </a:txBody>
                  <a:tcPr/>
                </a:tc>
              </a:tr>
            </a:tbl>
          </a:graphicData>
        </a:graphic>
      </p:graphicFrame>
      <p:sp>
        <p:nvSpPr>
          <p:cNvPr id="5" name="Прямоугольник 4"/>
          <p:cNvSpPr/>
          <p:nvPr/>
        </p:nvSpPr>
        <p:spPr>
          <a:xfrm>
            <a:off x="1979712" y="2564904"/>
            <a:ext cx="6768752" cy="3970318"/>
          </a:xfrm>
          <a:prstGeom prst="rect">
            <a:avLst/>
          </a:prstGeom>
        </p:spPr>
        <p:txBody>
          <a:bodyPr wrap="square">
            <a:spAutoFit/>
          </a:bodyPr>
          <a:lstStyle/>
          <a:p>
            <a:r>
              <a:rPr lang="de-DE" dirty="0">
                <a:latin typeface="Gill Sans MT" pitchFamily="34" charset="0"/>
              </a:rPr>
              <a:t>1) …erzählt über etwas Übernatürliches, Fantastisches, z. B. über fantastische</a:t>
            </a:r>
            <a:endParaRPr lang="ru-RU" dirty="0"/>
          </a:p>
          <a:p>
            <a:r>
              <a:rPr lang="de-DE" dirty="0">
                <a:latin typeface="Gill Sans MT" pitchFamily="34" charset="0"/>
              </a:rPr>
              <a:t>Reisen und Menschen.</a:t>
            </a:r>
            <a:endParaRPr lang="ru-RU" dirty="0"/>
          </a:p>
          <a:p>
            <a:r>
              <a:rPr lang="de-DE" dirty="0">
                <a:latin typeface="Gill Sans MT" pitchFamily="34" charset="0"/>
              </a:rPr>
              <a:t>2) …beschreibt historische Ereignisse und bekannte Persönlichkeiten.</a:t>
            </a:r>
            <a:endParaRPr lang="ru-RU" dirty="0"/>
          </a:p>
          <a:p>
            <a:r>
              <a:rPr lang="de-DE" dirty="0">
                <a:latin typeface="Gill Sans MT" pitchFamily="34" charset="0"/>
              </a:rPr>
              <a:t>3) …erzählt über die Liebe.</a:t>
            </a:r>
            <a:endParaRPr lang="ru-RU" dirty="0"/>
          </a:p>
          <a:p>
            <a:r>
              <a:rPr lang="de-DE" dirty="0">
                <a:latin typeface="Gill Sans MT" pitchFamily="34" charset="0"/>
              </a:rPr>
              <a:t>4) …ist schauderhaft und ruft Angst und Schrecken hervor.</a:t>
            </a:r>
            <a:endParaRPr lang="ru-RU" dirty="0"/>
          </a:p>
          <a:p>
            <a:r>
              <a:rPr lang="de-DE" dirty="0">
                <a:latin typeface="Gill Sans MT" pitchFamily="34" charset="0"/>
              </a:rPr>
              <a:t>5) …erzählt über Ungewöhnliches, Zauberer, Könige, Prinzen; am Ende</a:t>
            </a:r>
            <a:endParaRPr lang="ru-RU" dirty="0"/>
          </a:p>
          <a:p>
            <a:r>
              <a:rPr lang="de-DE" dirty="0">
                <a:latin typeface="Gill Sans MT" pitchFamily="34" charset="0"/>
              </a:rPr>
              <a:t>feiert man meistens eine Hochzeit mit der Prinzessin.</a:t>
            </a:r>
            <a:endParaRPr lang="ru-RU" dirty="0"/>
          </a:p>
          <a:p>
            <a:r>
              <a:rPr lang="de-DE" dirty="0">
                <a:latin typeface="Gill Sans MT" pitchFamily="34" charset="0"/>
              </a:rPr>
              <a:t>6) …beschreibt ein Verbrechen und die Arbeit der Detektive.</a:t>
            </a:r>
            <a:endParaRPr lang="ru-RU" dirty="0"/>
          </a:p>
          <a:p>
            <a:r>
              <a:rPr lang="de-DE" dirty="0">
                <a:latin typeface="Gill Sans MT" pitchFamily="34" charset="0"/>
              </a:rPr>
              <a:t>7) …erzählt über viele ungewöhnliche Ereignisse einer Person, meistens</a:t>
            </a:r>
            <a:endParaRPr lang="ru-RU" dirty="0"/>
          </a:p>
          <a:p>
            <a:r>
              <a:rPr lang="de-DE" dirty="0">
                <a:latin typeface="Gill Sans MT" pitchFamily="34" charset="0"/>
              </a:rPr>
              <a:t>auf einer Reise.</a:t>
            </a:r>
            <a:endParaRPr lang="ru-RU" dirty="0"/>
          </a:p>
          <a:p>
            <a:r>
              <a:rPr lang="de-DE" dirty="0">
                <a:latin typeface="Gill Sans MT" pitchFamily="34" charset="0"/>
              </a:rPr>
              <a:t>8) …beschreibt das Leben der Tiere und ihre Abenteuer.</a:t>
            </a:r>
            <a:endParaRPr lang="ru-RU" dirty="0"/>
          </a:p>
          <a:p>
            <a:r>
              <a:rPr lang="de-DE" dirty="0">
                <a:latin typeface="Gill Sans MT" pitchFamily="34" charset="0"/>
              </a:rPr>
              <a:t>9) …erzählt über Lustiges im Leben der Menschen.</a:t>
            </a:r>
            <a:endParaRPr lang="ru-RU" dirty="0"/>
          </a:p>
        </p:txBody>
      </p:sp>
    </p:spTree>
    <p:extLst>
      <p:ext uri="{BB962C8B-B14F-4D97-AF65-F5344CB8AC3E}">
        <p14:creationId xmlns:p14="http://schemas.microsoft.com/office/powerpoint/2010/main" val="37167820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4000" b="1" dirty="0">
                <a:solidFill>
                  <a:srgbClr val="4F271C">
                    <a:satMod val="130000"/>
                  </a:srgbClr>
                </a:solidFill>
                <a:effectLst>
                  <a:outerShdw blurRad="50000" dist="30000" dir="5400000" algn="tl" rotWithShape="0">
                    <a:srgbClr val="000000">
                      <a:alpha val="30000"/>
                    </a:srgbClr>
                  </a:outerShdw>
                </a:effectLst>
                <a:latin typeface="Gill Sans MT"/>
              </a:rPr>
              <a:t>Antworten</a:t>
            </a:r>
            <a:endParaRPr lang="uk-UA" sz="48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normAutofit fontScale="92500" lnSpcReduction="10000"/>
          </a:bodyPr>
          <a:lstStyle/>
          <a:p>
            <a:pPr marL="0" indent="0">
              <a:buNone/>
            </a:pPr>
            <a:r>
              <a:rPr lang="en-US" sz="36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1. </a:t>
            </a:r>
            <a:r>
              <a:rPr lang="de-DE" sz="3600" i="1" dirty="0">
                <a:solidFill>
                  <a:srgbClr val="4F271C">
                    <a:satMod val="130000"/>
                  </a:srgbClr>
                </a:solidFill>
                <a:latin typeface="Gill Sans MT"/>
                <a:ea typeface="+mj-ea"/>
                <a:cs typeface="+mj-cs"/>
              </a:rPr>
              <a:t>die Fantasy</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2. </a:t>
            </a:r>
            <a:r>
              <a:rPr lang="de-DE" sz="3600" i="1" dirty="0">
                <a:solidFill>
                  <a:srgbClr val="4F271C">
                    <a:satMod val="130000"/>
                  </a:srgbClr>
                </a:solidFill>
                <a:latin typeface="Gill Sans MT"/>
                <a:ea typeface="+mj-ea"/>
                <a:cs typeface="+mj-cs"/>
              </a:rPr>
              <a:t>der historische Roman</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3. </a:t>
            </a:r>
            <a:r>
              <a:rPr lang="de-DE" sz="3600" i="1" dirty="0">
                <a:solidFill>
                  <a:srgbClr val="4F271C">
                    <a:satMod val="130000"/>
                  </a:srgbClr>
                </a:solidFill>
                <a:latin typeface="Gill Sans MT"/>
                <a:ea typeface="+mj-ea"/>
                <a:cs typeface="+mj-cs"/>
              </a:rPr>
              <a:t>die Liebesgeschichte</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4. </a:t>
            </a:r>
            <a:r>
              <a:rPr lang="de-DE" sz="3600" i="1" dirty="0">
                <a:solidFill>
                  <a:srgbClr val="4F271C">
                    <a:satMod val="130000"/>
                  </a:srgbClr>
                </a:solidFill>
                <a:latin typeface="Gill Sans MT"/>
                <a:ea typeface="+mj-ea"/>
                <a:cs typeface="+mj-cs"/>
              </a:rPr>
              <a:t>die Horrorgeschichte</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5. </a:t>
            </a:r>
            <a:r>
              <a:rPr lang="de-DE" sz="3600" i="1" dirty="0">
                <a:solidFill>
                  <a:srgbClr val="4F271C">
                    <a:satMod val="130000"/>
                  </a:srgbClr>
                </a:solidFill>
                <a:latin typeface="Gill Sans MT"/>
                <a:ea typeface="+mj-ea"/>
                <a:cs typeface="+mj-cs"/>
              </a:rPr>
              <a:t>das Märchen</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6. </a:t>
            </a:r>
            <a:r>
              <a:rPr lang="de-DE" sz="3600" i="1" dirty="0">
                <a:solidFill>
                  <a:srgbClr val="4F271C">
                    <a:satMod val="130000"/>
                  </a:srgbClr>
                </a:solidFill>
                <a:latin typeface="Gill Sans MT"/>
                <a:ea typeface="+mj-ea"/>
                <a:cs typeface="+mj-cs"/>
              </a:rPr>
              <a:t>der Krimi(</a:t>
            </a:r>
            <a:r>
              <a:rPr lang="de-DE" sz="3600" i="1" dirty="0" err="1">
                <a:solidFill>
                  <a:srgbClr val="4F271C">
                    <a:satMod val="130000"/>
                  </a:srgbClr>
                </a:solidFill>
                <a:latin typeface="Gill Sans MT"/>
                <a:ea typeface="+mj-ea"/>
                <a:cs typeface="+mj-cs"/>
              </a:rPr>
              <a:t>nalroman</a:t>
            </a:r>
            <a:r>
              <a:rPr lang="de-DE" sz="3600" i="1" dirty="0">
                <a:solidFill>
                  <a:srgbClr val="4F271C">
                    <a:satMod val="130000"/>
                  </a:srgbClr>
                </a:solidFill>
                <a:latin typeface="Gill Sans MT"/>
                <a:ea typeface="+mj-ea"/>
                <a:cs typeface="+mj-cs"/>
              </a:rPr>
              <a:t>)</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7. </a:t>
            </a:r>
            <a:r>
              <a:rPr lang="de-DE" sz="3600" i="1" dirty="0">
                <a:solidFill>
                  <a:srgbClr val="4F271C">
                    <a:satMod val="130000"/>
                  </a:srgbClr>
                </a:solidFill>
                <a:latin typeface="Gill Sans MT"/>
                <a:ea typeface="+mj-ea"/>
                <a:cs typeface="+mj-cs"/>
              </a:rPr>
              <a:t>die Abenteuergeschichte</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8. </a:t>
            </a:r>
            <a:r>
              <a:rPr lang="de-DE" sz="3600" i="1" dirty="0">
                <a:solidFill>
                  <a:srgbClr val="4F271C">
                    <a:satMod val="130000"/>
                  </a:srgbClr>
                </a:solidFill>
                <a:latin typeface="Gill Sans MT"/>
                <a:ea typeface="+mj-ea"/>
                <a:cs typeface="+mj-cs"/>
              </a:rPr>
              <a:t>die Tiergeschichte</a:t>
            </a:r>
            <a:r>
              <a:rPr lang="ru-RU" sz="3600" dirty="0">
                <a:solidFill>
                  <a:srgbClr val="4F271C">
                    <a:satMod val="130000"/>
                  </a:srgbClr>
                </a:solidFill>
                <a:latin typeface="Corbel"/>
                <a:ea typeface="+mj-ea"/>
                <a:cs typeface="+mj-cs"/>
              </a:rPr>
              <a:t/>
            </a:r>
            <a:br>
              <a:rPr lang="ru-RU" sz="3600" dirty="0">
                <a:solidFill>
                  <a:srgbClr val="4F271C">
                    <a:satMod val="130000"/>
                  </a:srgbClr>
                </a:solidFill>
                <a:latin typeface="Corbel"/>
                <a:ea typeface="+mj-ea"/>
                <a:cs typeface="+mj-cs"/>
              </a:rPr>
            </a:br>
            <a:r>
              <a:rPr lang="en-US" sz="3600" dirty="0">
                <a:solidFill>
                  <a:srgbClr val="4F271C">
                    <a:satMod val="130000"/>
                  </a:srgbClr>
                </a:solidFill>
                <a:latin typeface="Gill Sans MT"/>
                <a:ea typeface="+mj-ea"/>
                <a:cs typeface="+mj-cs"/>
              </a:rPr>
              <a:t>9. </a:t>
            </a:r>
            <a:r>
              <a:rPr lang="de-DE" sz="3600" i="1" dirty="0">
                <a:solidFill>
                  <a:srgbClr val="4F271C">
                    <a:satMod val="130000"/>
                  </a:srgbClr>
                </a:solidFill>
                <a:latin typeface="Gill Sans MT"/>
                <a:ea typeface="+mj-ea"/>
                <a:cs typeface="+mj-cs"/>
              </a:rPr>
              <a:t>humoristische Literatur</a:t>
            </a:r>
            <a:endParaRPr lang="ru-RU" dirty="0"/>
          </a:p>
        </p:txBody>
      </p:sp>
    </p:spTree>
    <p:extLst>
      <p:ext uri="{BB962C8B-B14F-4D97-AF65-F5344CB8AC3E}">
        <p14:creationId xmlns:p14="http://schemas.microsoft.com/office/powerpoint/2010/main" val="360092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763688" y="1600200"/>
            <a:ext cx="6923112" cy="4525963"/>
          </a:xfrm>
        </p:spPr>
        <p:txBody>
          <a:bodyPr>
            <a:normAutofit/>
          </a:bodyPr>
          <a:lstStyle/>
          <a:p>
            <a:pPr marL="0" indent="0">
              <a:buNone/>
            </a:pPr>
            <a:r>
              <a:rPr lang="de-DE" sz="4300" b="1" dirty="0">
                <a:solidFill>
                  <a:srgbClr val="4F271C">
                    <a:satMod val="130000"/>
                  </a:srgbClr>
                </a:solidFill>
                <a:latin typeface="Gill Sans MT"/>
                <a:ea typeface="+mj-ea"/>
                <a:cs typeface="+mj-cs"/>
              </a:rPr>
              <a:t>„Wenn du ein Gärtchen hast und eine Bibliothek so wird dir nichts fehlen“</a:t>
            </a: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t>
            </a:r>
            <a:r>
              <a:rPr lang="de-DE" sz="4300"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Marcus </a:t>
            </a:r>
            <a:r>
              <a:rPr lang="de-DE" sz="4300" i="1" dirty="0" err="1">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Tullius</a:t>
            </a:r>
            <a:r>
              <a:rPr lang="de-DE" sz="4300"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Cicero</a:t>
            </a:r>
            <a:endParaRPr lang="uk-UA" sz="4000" dirty="0"/>
          </a:p>
        </p:txBody>
      </p:sp>
    </p:spTree>
    <p:extLst>
      <p:ext uri="{BB962C8B-B14F-4D97-AF65-F5344CB8AC3E}">
        <p14:creationId xmlns:p14="http://schemas.microsoft.com/office/powerpoint/2010/main" val="1995850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835696" y="2276872"/>
            <a:ext cx="6851104" cy="3849291"/>
          </a:xfrm>
        </p:spPr>
        <p:txBody>
          <a:bodyPr/>
          <a:lstStyle/>
          <a:p>
            <a:pPr marL="0" indent="0">
              <a:buNone/>
            </a:pPr>
            <a:r>
              <a:rPr lang="de-DE" sz="48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Viel lesen macht </a:t>
            </a:r>
            <a:br>
              <a:rPr lang="de-DE" sz="48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8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viel Wissen</a:t>
            </a:r>
            <a:endParaRPr lang="ru-RU" dirty="0"/>
          </a:p>
        </p:txBody>
      </p:sp>
    </p:spTree>
    <p:extLst>
      <p:ext uri="{BB962C8B-B14F-4D97-AF65-F5344CB8AC3E}">
        <p14:creationId xmlns:p14="http://schemas.microsoft.com/office/powerpoint/2010/main" val="1468893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139952" y="3573016"/>
            <a:ext cx="4546848" cy="2553147"/>
          </a:xfrm>
        </p:spPr>
        <p:txBody>
          <a:bodyPr>
            <a:normAutofit/>
          </a:bodyPr>
          <a:lstStyle/>
          <a:p>
            <a:pPr marL="27432" lvl="0" indent="0">
              <a:spcBef>
                <a:spcPts val="600"/>
              </a:spcBef>
              <a:buClr>
                <a:srgbClr val="3891A7"/>
              </a:buClr>
              <a:buSzPct val="80000"/>
              <a:buNone/>
            </a:pPr>
            <a:r>
              <a:rPr lang="de-DE" sz="2600" b="1" dirty="0">
                <a:solidFill>
                  <a:srgbClr val="4F271C">
                    <a:shade val="30000"/>
                    <a:satMod val="150000"/>
                  </a:srgbClr>
                </a:solidFill>
                <a:effectLst>
                  <a:outerShdw blurRad="38100" dist="38100" dir="2700000" algn="tl">
                    <a:srgbClr val="000000">
                      <a:alpha val="43137"/>
                    </a:srgbClr>
                  </a:outerShdw>
                </a:effectLst>
                <a:latin typeface="Gill Sans MT"/>
              </a:rPr>
              <a:t>Deutschlehrerin:</a:t>
            </a:r>
          </a:p>
          <a:p>
            <a:pPr marL="27432" lvl="0" indent="0">
              <a:spcBef>
                <a:spcPts val="600"/>
              </a:spcBef>
              <a:buClr>
                <a:srgbClr val="3891A7"/>
              </a:buClr>
              <a:buSzPct val="80000"/>
              <a:buNone/>
            </a:pPr>
            <a:r>
              <a:rPr lang="de-DE" sz="2600" b="1" dirty="0" err="1">
                <a:solidFill>
                  <a:srgbClr val="4F271C">
                    <a:shade val="30000"/>
                    <a:satMod val="150000"/>
                  </a:srgbClr>
                </a:solidFill>
                <a:effectLst>
                  <a:outerShdw blurRad="38100" dist="38100" dir="2700000" algn="tl">
                    <a:srgbClr val="000000">
                      <a:alpha val="43137"/>
                    </a:srgbClr>
                  </a:outerShdw>
                </a:effectLst>
                <a:latin typeface="Gill Sans MT"/>
              </a:rPr>
              <a:t>Slaschtschowa</a:t>
            </a:r>
            <a:r>
              <a:rPr lang="de-DE" sz="2600" b="1" dirty="0">
                <a:solidFill>
                  <a:srgbClr val="4F271C">
                    <a:shade val="30000"/>
                    <a:satMod val="150000"/>
                  </a:srgbClr>
                </a:solidFill>
                <a:effectLst>
                  <a:outerShdw blurRad="38100" dist="38100" dir="2700000" algn="tl">
                    <a:srgbClr val="000000">
                      <a:alpha val="43137"/>
                    </a:srgbClr>
                  </a:outerShdw>
                </a:effectLst>
                <a:latin typeface="Gill Sans MT"/>
              </a:rPr>
              <a:t> N.G</a:t>
            </a:r>
            <a:r>
              <a:rPr lang="de-DE" sz="2600" b="1" dirty="0" smtClean="0">
                <a:solidFill>
                  <a:srgbClr val="4F271C">
                    <a:shade val="30000"/>
                    <a:satMod val="150000"/>
                  </a:srgbClr>
                </a:solidFill>
                <a:effectLst>
                  <a:outerShdw blurRad="38100" dist="38100" dir="2700000" algn="tl">
                    <a:srgbClr val="000000">
                      <a:alpha val="43137"/>
                    </a:srgbClr>
                  </a:outerShdw>
                </a:effectLst>
                <a:latin typeface="Gill Sans MT"/>
              </a:rPr>
              <a:t>.</a:t>
            </a:r>
          </a:p>
          <a:p>
            <a:pPr marL="27432" lvl="0" indent="0">
              <a:spcBef>
                <a:spcPts val="600"/>
              </a:spcBef>
              <a:buClr>
                <a:srgbClr val="3891A7"/>
              </a:buClr>
              <a:buSzPct val="80000"/>
              <a:buNone/>
            </a:pPr>
            <a:r>
              <a:rPr lang="de-DE" sz="2000" b="1" dirty="0" smtClean="0">
                <a:solidFill>
                  <a:srgbClr val="4F271C">
                    <a:shade val="30000"/>
                    <a:satMod val="150000"/>
                  </a:srgbClr>
                </a:solidFill>
                <a:effectLst>
                  <a:outerShdw blurRad="38100" dist="38100" dir="2700000" algn="tl">
                    <a:srgbClr val="000000">
                      <a:alpha val="43137"/>
                    </a:srgbClr>
                  </a:outerShdw>
                </a:effectLst>
                <a:latin typeface="Gill Sans MT"/>
              </a:rPr>
              <a:t>Die Schule mit erweitertem Fremdsprachenunterricht </a:t>
            </a:r>
          </a:p>
          <a:p>
            <a:pPr marL="27432" lvl="0" indent="0">
              <a:spcBef>
                <a:spcPts val="600"/>
              </a:spcBef>
              <a:buClr>
                <a:srgbClr val="3891A7"/>
              </a:buClr>
              <a:buSzPct val="80000"/>
              <a:buNone/>
            </a:pPr>
            <a:r>
              <a:rPr lang="de-DE" sz="2000" b="1" dirty="0" smtClean="0">
                <a:solidFill>
                  <a:srgbClr val="4F271C">
                    <a:shade val="30000"/>
                    <a:satMod val="150000"/>
                  </a:srgbClr>
                </a:solidFill>
                <a:effectLst>
                  <a:outerShdw blurRad="38100" dist="38100" dir="2700000" algn="tl">
                    <a:srgbClr val="000000">
                      <a:alpha val="43137"/>
                    </a:srgbClr>
                  </a:outerShdw>
                </a:effectLst>
                <a:latin typeface="Gill Sans MT"/>
              </a:rPr>
              <a:t>Tschernihiw</a:t>
            </a:r>
            <a:endParaRPr lang="ru-RU" sz="2000" b="1" dirty="0">
              <a:solidFill>
                <a:srgbClr val="4F271C">
                  <a:shade val="30000"/>
                  <a:satMod val="150000"/>
                </a:srgbClr>
              </a:solidFill>
              <a:effectLst>
                <a:outerShdw blurRad="38100" dist="38100" dir="2700000" algn="tl">
                  <a:srgbClr val="000000">
                    <a:alpha val="43137"/>
                  </a:srgbClr>
                </a:outerShdw>
              </a:effectLst>
              <a:latin typeface="Corbel"/>
            </a:endParaRPr>
          </a:p>
          <a:p>
            <a:pPr marL="0" indent="0">
              <a:buNone/>
            </a:pPr>
            <a:endParaRPr lang="ru-RU" dirty="0"/>
          </a:p>
        </p:txBody>
      </p:sp>
    </p:spTree>
    <p:extLst>
      <p:ext uri="{BB962C8B-B14F-4D97-AF65-F5344CB8AC3E}">
        <p14:creationId xmlns:p14="http://schemas.microsoft.com/office/powerpoint/2010/main" val="3043463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763688" y="620688"/>
            <a:ext cx="6923112" cy="5505475"/>
          </a:xfrm>
        </p:spPr>
        <p:txBody>
          <a:bodyPr>
            <a:normAutofit/>
          </a:bodyPr>
          <a:lstStyle/>
          <a:p>
            <a:pPr marL="0" indent="0">
              <a:buNone/>
            </a:pP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Das Wort „</a:t>
            </a:r>
            <a:r>
              <a:rPr lang="de-DE" sz="43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Bibliothek</a:t>
            </a: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kommt aus dem </a:t>
            </a:r>
            <a:r>
              <a:rPr lang="de-DE" sz="4300" b="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Griechischen</a:t>
            </a: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und bedeutet</a:t>
            </a:r>
            <a:b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sz="4300"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300" b="1" i="1" dirty="0" err="1">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biblio</a:t>
            </a:r>
            <a:r>
              <a:rPr lang="de-DE" sz="4300" b="1"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 Buch</a:t>
            </a:r>
            <a:br>
              <a:rPr lang="de-DE" sz="4300" b="1"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300" b="1"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sz="4300" b="1"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sz="4300" b="1" i="1" dirty="0" err="1">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theke</a:t>
            </a:r>
            <a:r>
              <a:rPr lang="de-DE" sz="4300" b="1" i="1"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 Aufbewahrungsort</a:t>
            </a:r>
            <a:endParaRPr lang="uk-UA" dirty="0"/>
          </a:p>
        </p:txBody>
      </p:sp>
    </p:spTree>
    <p:extLst>
      <p:ext uri="{BB962C8B-B14F-4D97-AF65-F5344CB8AC3E}">
        <p14:creationId xmlns:p14="http://schemas.microsoft.com/office/powerpoint/2010/main" val="4020435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123728" y="764704"/>
            <a:ext cx="6563072" cy="5361459"/>
          </a:xfrm>
        </p:spPr>
        <p:txBody>
          <a:bodyPr/>
          <a:lstStyle/>
          <a:p>
            <a:pPr marL="0" indent="0">
              <a:buNone/>
            </a:pPr>
            <a:endPar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endParaRPr>
          </a:p>
          <a:p>
            <a:pPr marL="0" indent="0">
              <a:buNone/>
            </a:pPr>
            <a:r>
              <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rPr>
              <a:t>„</a:t>
            </a:r>
            <a:r>
              <a:rPr lang="de-DE" sz="4400" b="1" dirty="0">
                <a:solidFill>
                  <a:srgbClr val="4F271C">
                    <a:satMod val="130000"/>
                  </a:srgbClr>
                </a:solidFill>
                <a:effectLst>
                  <a:outerShdw blurRad="38100" dist="38100" dir="2700000" algn="tl">
                    <a:srgbClr val="000000">
                      <a:alpha val="43137"/>
                    </a:srgbClr>
                  </a:outerShdw>
                </a:effectLst>
                <a:latin typeface="Gill Sans MT"/>
                <a:ea typeface="+mj-ea"/>
                <a:cs typeface="+mj-cs"/>
              </a:rPr>
              <a:t>Bibliotheken sind geistige Tankstellen“</a:t>
            </a:r>
            <a:br>
              <a:rPr lang="de-DE" sz="4400" b="1" dirty="0">
                <a:solidFill>
                  <a:srgbClr val="4F271C">
                    <a:satMod val="130000"/>
                  </a:srgbClr>
                </a:solidFill>
                <a:effectLst>
                  <a:outerShdw blurRad="38100" dist="38100" dir="2700000" algn="tl">
                    <a:srgbClr val="000000">
                      <a:alpha val="43137"/>
                    </a:srgbClr>
                  </a:outerShdw>
                </a:effectLst>
                <a:latin typeface="Gill Sans MT"/>
                <a:ea typeface="+mj-ea"/>
                <a:cs typeface="+mj-cs"/>
              </a:rPr>
            </a:br>
            <a:r>
              <a:rPr lang="de-DE" sz="4400" b="1" dirty="0">
                <a:solidFill>
                  <a:srgbClr val="4F271C">
                    <a:satMod val="130000"/>
                  </a:srgbClr>
                </a:solidFill>
                <a:effectLst>
                  <a:outerShdw blurRad="38100" dist="38100" dir="2700000" algn="tl">
                    <a:srgbClr val="000000">
                      <a:alpha val="43137"/>
                    </a:srgbClr>
                  </a:outerShdw>
                </a:effectLst>
                <a:latin typeface="Gill Sans MT"/>
                <a:ea typeface="+mj-ea"/>
                <a:cs typeface="+mj-cs"/>
              </a:rPr>
              <a:t>               </a:t>
            </a:r>
            <a:endPar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endParaRPr>
          </a:p>
          <a:p>
            <a:pPr marL="0" indent="0">
              <a:buNone/>
            </a:pPr>
            <a:r>
              <a:rPr lang="de-DE" sz="4400" b="1" dirty="0">
                <a:solidFill>
                  <a:srgbClr val="4F271C">
                    <a:satMod val="130000"/>
                  </a:srgbClr>
                </a:solidFill>
                <a:effectLst>
                  <a:outerShdw blurRad="38100" dist="38100" dir="2700000" algn="tl">
                    <a:srgbClr val="000000">
                      <a:alpha val="43137"/>
                    </a:srgbClr>
                  </a:outerShdw>
                </a:effectLst>
                <a:latin typeface="Gill Sans MT"/>
                <a:ea typeface="+mj-ea"/>
                <a:cs typeface="+mj-cs"/>
              </a:rPr>
              <a:t> </a:t>
            </a:r>
            <a:r>
              <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rPr>
              <a:t>         </a:t>
            </a:r>
            <a:r>
              <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rPr>
              <a:t>  </a:t>
            </a:r>
            <a:r>
              <a:rPr lang="de-DE" sz="4400" b="1" dirty="0" smtClean="0">
                <a:solidFill>
                  <a:srgbClr val="4F271C">
                    <a:satMod val="130000"/>
                  </a:srgbClr>
                </a:solidFill>
                <a:effectLst>
                  <a:outerShdw blurRad="38100" dist="38100" dir="2700000" algn="tl">
                    <a:srgbClr val="000000">
                      <a:alpha val="43137"/>
                    </a:srgbClr>
                  </a:outerShdw>
                </a:effectLst>
                <a:latin typeface="Gill Sans MT"/>
                <a:ea typeface="+mj-ea"/>
                <a:cs typeface="+mj-cs"/>
              </a:rPr>
              <a:t>Helmut </a:t>
            </a:r>
            <a:r>
              <a:rPr lang="de-DE" sz="4400" b="1" dirty="0">
                <a:solidFill>
                  <a:srgbClr val="4F271C">
                    <a:satMod val="130000"/>
                  </a:srgbClr>
                </a:solidFill>
                <a:effectLst>
                  <a:outerShdw blurRad="38100" dist="38100" dir="2700000" algn="tl">
                    <a:srgbClr val="000000">
                      <a:alpha val="43137"/>
                    </a:srgbClr>
                  </a:outerShdw>
                </a:effectLst>
                <a:latin typeface="Gill Sans MT"/>
                <a:ea typeface="+mj-ea"/>
                <a:cs typeface="+mj-cs"/>
              </a:rPr>
              <a:t>Schmidt</a:t>
            </a:r>
            <a:endParaRPr lang="uk-UA" dirty="0"/>
          </a:p>
        </p:txBody>
      </p:sp>
    </p:spTree>
    <p:extLst>
      <p:ext uri="{BB962C8B-B14F-4D97-AF65-F5344CB8AC3E}">
        <p14:creationId xmlns:p14="http://schemas.microsoft.com/office/powerpoint/2010/main" val="4135132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fontScale="90000"/>
            <a:scene3d>
              <a:camera prst="orthographicFront"/>
              <a:lightRig rig="threePt" dir="t"/>
            </a:scene3d>
            <a:sp3d extrusionH="57150">
              <a:bevelT w="38100" h="38100"/>
            </a:sp3d>
          </a:bodyPr>
          <a:lstStyle/>
          <a:p>
            <a:r>
              <a:rPr lang="de-DE" sz="4300" b="1" dirty="0">
                <a:solidFill>
                  <a:schemeClr val="accent2">
                    <a:lumMod val="75000"/>
                  </a:schemeClr>
                </a:solidFill>
                <a:effectLst>
                  <a:outerShdw blurRad="38100" dist="38100" dir="2700000" algn="tl">
                    <a:srgbClr val="000000">
                      <a:alpha val="43137"/>
                    </a:srgbClr>
                  </a:outerShdw>
                </a:effectLst>
                <a:latin typeface="Gill Sans MT"/>
              </a:rPr>
              <a:t>Welche Bibliotheken gibt es?</a:t>
            </a:r>
            <a:endParaRPr lang="uk-UA" sz="4800" b="1" dirty="0">
              <a:solidFill>
                <a:schemeClr val="accent2">
                  <a:lumMod val="75000"/>
                </a:schemeClr>
              </a:solidFill>
              <a:effectLst>
                <a:outerShdw blurRad="38100" dist="38100" dir="2700000" algn="tl">
                  <a:srgbClr val="000000">
                    <a:alpha val="43137"/>
                  </a:srgbClr>
                </a:outerShdw>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57733149"/>
              </p:ext>
            </p:extLst>
          </p:nvPr>
        </p:nvGraphicFramePr>
        <p:xfrm>
          <a:off x="2051720" y="1600200"/>
          <a:ext cx="6552727" cy="4450080"/>
        </p:xfrm>
        <a:graphic>
          <a:graphicData uri="http://schemas.openxmlformats.org/drawingml/2006/table">
            <a:tbl>
              <a:tblPr firstRow="1" bandRow="1">
                <a:tableStyleId>{93296810-A885-4BE3-A3E7-6D5BEEA58F35}</a:tableStyleId>
              </a:tblPr>
              <a:tblGrid>
                <a:gridCol w="1440160"/>
                <a:gridCol w="2889758"/>
                <a:gridCol w="2222809"/>
              </a:tblGrid>
              <a:tr h="370840">
                <a:tc>
                  <a:txBody>
                    <a:bodyPr/>
                    <a:lstStyle/>
                    <a:p>
                      <a:endParaRPr lang="ru-RU" dirty="0"/>
                    </a:p>
                  </a:txBody>
                  <a:tcPr/>
                </a:tc>
                <a:tc>
                  <a:txBody>
                    <a:bodyPr/>
                    <a:lstStyle/>
                    <a:p>
                      <a:endParaRPr lang="ru-RU" dirty="0"/>
                    </a:p>
                  </a:txBody>
                  <a:tcPr/>
                </a:tc>
                <a:tc>
                  <a:txBody>
                    <a:bodyPr/>
                    <a:lstStyle/>
                    <a:p>
                      <a:endParaRPr lang="ru-RU" dirty="0"/>
                    </a:p>
                  </a:txBody>
                  <a:tcPr/>
                </a:tc>
              </a:tr>
              <a:tr h="370840">
                <a:tc>
                  <a:txBody>
                    <a:bodyPr/>
                    <a:lstStyle/>
                    <a:p>
                      <a:endParaRPr lang="ru-RU" b="1" dirty="0">
                        <a:solidFill>
                          <a:schemeClr val="accent2">
                            <a:lumMod val="50000"/>
                          </a:schemeClr>
                        </a:solidFill>
                      </a:endParaRPr>
                    </a:p>
                  </a:txBody>
                  <a:tcPr/>
                </a:tc>
                <a:tc>
                  <a:txBody>
                    <a:bodyPr/>
                    <a:lstStyle/>
                    <a:p>
                      <a:r>
                        <a:rPr lang="de-DE" dirty="0" smtClean="0"/>
                        <a:t>National-</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dirty="0">
                        <a:solidFill>
                          <a:schemeClr val="accent2">
                            <a:lumMod val="50000"/>
                          </a:schemeClr>
                        </a:solidFill>
                      </a:endParaRPr>
                    </a:p>
                  </a:txBody>
                  <a:tcPr/>
                </a:tc>
                <a:tc>
                  <a:txBody>
                    <a:bodyPr/>
                    <a:lstStyle/>
                    <a:p>
                      <a:r>
                        <a:rPr lang="de-DE" dirty="0" smtClean="0"/>
                        <a:t>Parlament(s)-</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dirty="0">
                        <a:solidFill>
                          <a:schemeClr val="accent2">
                            <a:lumMod val="50000"/>
                          </a:schemeClr>
                        </a:solidFill>
                      </a:endParaRPr>
                    </a:p>
                  </a:txBody>
                  <a:tcPr/>
                </a:tc>
                <a:tc>
                  <a:txBody>
                    <a:bodyPr/>
                    <a:lstStyle/>
                    <a:p>
                      <a:r>
                        <a:rPr lang="de-DE" dirty="0" smtClean="0"/>
                        <a:t>Stadt-</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r>
                        <a:rPr lang="de-DE" dirty="0" smtClean="0"/>
                        <a:t>die</a:t>
                      </a:r>
                      <a:endParaRPr lang="ru-RU" b="1" dirty="0">
                        <a:solidFill>
                          <a:schemeClr val="accent2">
                            <a:lumMod val="50000"/>
                          </a:schemeClr>
                        </a:solidFill>
                      </a:endParaRPr>
                    </a:p>
                  </a:txBody>
                  <a:tcPr/>
                </a:tc>
                <a:tc>
                  <a:txBody>
                    <a:bodyPr/>
                    <a:lstStyle/>
                    <a:p>
                      <a:r>
                        <a:rPr lang="de-DE" dirty="0" smtClean="0"/>
                        <a:t>Universität(s)-</a:t>
                      </a:r>
                      <a:endParaRPr lang="ru-RU" b="1" dirty="0">
                        <a:solidFill>
                          <a:schemeClr val="accent2">
                            <a:lumMod val="50000"/>
                          </a:schemeClr>
                        </a:solidFill>
                      </a:endParaRPr>
                    </a:p>
                  </a:txBody>
                  <a:tcPr/>
                </a:tc>
                <a:tc>
                  <a:txBody>
                    <a:bodyPr/>
                    <a:lstStyle/>
                    <a:p>
                      <a:r>
                        <a:rPr lang="de-DE" dirty="0" smtClean="0"/>
                        <a:t>-bibliothek</a:t>
                      </a:r>
                      <a:endParaRPr lang="ru-RU" b="1" dirty="0">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Fach-</a:t>
                      </a:r>
                      <a:endParaRPr lang="ru-RU" b="1" dirty="0">
                        <a:solidFill>
                          <a:schemeClr val="accent2">
                            <a:lumMod val="50000"/>
                          </a:schemeClr>
                        </a:solidFill>
                      </a:endParaRPr>
                    </a:p>
                  </a:txBody>
                  <a:tcPr/>
                </a:tc>
                <a:tc>
                  <a:txBody>
                    <a:bodyPr/>
                    <a:lstStyle/>
                    <a:p>
                      <a:r>
                        <a:rPr lang="de-DE" dirty="0" smtClean="0"/>
                        <a:t>-bücherei</a:t>
                      </a:r>
                      <a:endParaRPr lang="ru-RU" b="1" dirty="0">
                        <a:solidFill>
                          <a:schemeClr val="accent2">
                            <a:lumMod val="50000"/>
                          </a:schemeClr>
                        </a:solidFill>
                      </a:endParaRPr>
                    </a:p>
                  </a:txBody>
                  <a:tcPr/>
                </a:tc>
              </a:tr>
              <a:tr h="370840">
                <a:tc>
                  <a:txBody>
                    <a:bodyPr/>
                    <a:lstStyle/>
                    <a:p>
                      <a:endParaRPr lang="ru-RU" b="1" dirty="0">
                        <a:solidFill>
                          <a:schemeClr val="accent2">
                            <a:lumMod val="50000"/>
                          </a:schemeClr>
                        </a:solidFill>
                      </a:endParaRPr>
                    </a:p>
                  </a:txBody>
                  <a:tcPr/>
                </a:tc>
                <a:tc>
                  <a:txBody>
                    <a:bodyPr/>
                    <a:lstStyle/>
                    <a:p>
                      <a:r>
                        <a:rPr lang="de-DE" dirty="0" smtClean="0"/>
                        <a:t>Betrieb(s)-</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Kinder-</a:t>
                      </a:r>
                      <a:endParaRPr lang="ru-RU" b="1" dirty="0">
                        <a:solidFill>
                          <a:schemeClr val="accent2">
                            <a:lumMod val="50000"/>
                          </a:schemeClr>
                        </a:solidFill>
                      </a:endParaRPr>
                    </a:p>
                  </a:txBody>
                  <a:tcPr/>
                </a:tc>
                <a:tc>
                  <a:txBody>
                    <a:bodyPr/>
                    <a:lstStyle/>
                    <a:p>
                      <a:endParaRPr lang="ru-RU" b="1" dirty="0">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Kloster-</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Blinden-</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Umwelt-</a:t>
                      </a:r>
                      <a:endParaRPr lang="ru-RU" b="1" dirty="0">
                        <a:solidFill>
                          <a:schemeClr val="accent2">
                            <a:lumMod val="50000"/>
                          </a:schemeClr>
                        </a:solidFill>
                      </a:endParaRPr>
                    </a:p>
                  </a:txBody>
                  <a:tcPr/>
                </a:tc>
                <a:tc>
                  <a:txBody>
                    <a:bodyPr/>
                    <a:lstStyle/>
                    <a:p>
                      <a:endParaRPr lang="ru-RU" b="1">
                        <a:solidFill>
                          <a:schemeClr val="accent2">
                            <a:lumMod val="50000"/>
                          </a:schemeClr>
                        </a:solidFill>
                      </a:endParaRPr>
                    </a:p>
                  </a:txBody>
                  <a:tcPr/>
                </a:tc>
              </a:tr>
              <a:tr h="370840">
                <a:tc>
                  <a:txBody>
                    <a:bodyPr/>
                    <a:lstStyle/>
                    <a:p>
                      <a:endParaRPr lang="ru-RU" b="1">
                        <a:solidFill>
                          <a:schemeClr val="accent2">
                            <a:lumMod val="50000"/>
                          </a:schemeClr>
                        </a:solidFill>
                      </a:endParaRPr>
                    </a:p>
                  </a:txBody>
                  <a:tcPr/>
                </a:tc>
                <a:tc>
                  <a:txBody>
                    <a:bodyPr/>
                    <a:lstStyle/>
                    <a:p>
                      <a:r>
                        <a:rPr lang="de-DE" dirty="0" smtClean="0"/>
                        <a:t>Internet-</a:t>
                      </a:r>
                      <a:endParaRPr lang="ru-RU" b="1" dirty="0">
                        <a:solidFill>
                          <a:schemeClr val="accent2">
                            <a:lumMod val="50000"/>
                          </a:schemeClr>
                        </a:solidFill>
                      </a:endParaRPr>
                    </a:p>
                  </a:txBody>
                  <a:tcPr/>
                </a:tc>
                <a:tc>
                  <a:txBody>
                    <a:bodyPr/>
                    <a:lstStyle/>
                    <a:p>
                      <a:endParaRPr lang="ru-RU" b="1" dirty="0">
                        <a:solidFill>
                          <a:schemeClr val="accent2">
                            <a:lumMod val="50000"/>
                          </a:schemeClr>
                        </a:solidFill>
                      </a:endParaRPr>
                    </a:p>
                  </a:txBody>
                  <a:tcPr/>
                </a:tc>
              </a:tr>
            </a:tbl>
          </a:graphicData>
        </a:graphic>
      </p:graphicFrame>
    </p:spTree>
    <p:extLst>
      <p:ext uri="{BB962C8B-B14F-4D97-AF65-F5344CB8AC3E}">
        <p14:creationId xmlns:p14="http://schemas.microsoft.com/office/powerpoint/2010/main" val="2552227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fontScale="90000"/>
            <a:scene3d>
              <a:camera prst="orthographicFront"/>
              <a:lightRig rig="threePt" dir="t"/>
            </a:scene3d>
            <a:sp3d extrusionH="57150">
              <a:bevelT w="38100" h="38100"/>
            </a:sp3d>
          </a:bodyPr>
          <a:lstStyle/>
          <a:p>
            <a:pPr algn="l"/>
            <a:r>
              <a:rPr lang="de-DE" sz="4300" b="1" dirty="0">
                <a:solidFill>
                  <a:srgbClr val="4F271C">
                    <a:satMod val="130000"/>
                  </a:srgbClr>
                </a:solidFill>
                <a:latin typeface="Gill Sans MT"/>
              </a:rPr>
              <a:t>Die berühmtesten Bibliotheken der Welt</a:t>
            </a:r>
            <a:endParaRPr lang="uk-UA" sz="48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normAutofit lnSpcReduction="10000"/>
          </a:bodyPr>
          <a:lstStyle/>
          <a:p>
            <a:pPr>
              <a:buFontTx/>
              <a:buChar char="-"/>
            </a:pPr>
            <a:r>
              <a:rPr lang="de-DE" dirty="0" smtClean="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Die </a:t>
            </a: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Bibliothek von </a:t>
            </a:r>
            <a:r>
              <a:rPr lang="de-DE" dirty="0" smtClean="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Alexandria</a:t>
            </a:r>
          </a:p>
          <a:p>
            <a:pPr marL="0" indent="0">
              <a:buNone/>
            </a:pP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Die Kongress- Bibliothek in </a:t>
            </a:r>
            <a:r>
              <a:rPr lang="de-DE" dirty="0" smtClean="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Washington</a:t>
            </a:r>
          </a:p>
          <a:p>
            <a:pPr marL="0" indent="0">
              <a:buNone/>
            </a:pP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Herzogin-Anna-Amalia- </a:t>
            </a:r>
            <a:r>
              <a:rPr lang="de-DE" dirty="0" smtClean="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Bibliothek</a:t>
            </a:r>
          </a:p>
          <a:p>
            <a:pPr marL="0" indent="0">
              <a:buNone/>
            </a:pP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r>
            <a:b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b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 </a:t>
            </a:r>
            <a:r>
              <a:rPr lang="de-DE" dirty="0" err="1">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Europeana</a:t>
            </a:r>
            <a:r>
              <a:rPr lang="de-DE" dirty="0">
                <a:solidFill>
                  <a:srgbClr val="4F271C">
                    <a:satMod val="130000"/>
                  </a:srgbClr>
                </a:solidFill>
                <a:effectLst>
                  <a:outerShdw blurRad="50000" dist="30000" dir="5400000" algn="tl" rotWithShape="0">
                    <a:srgbClr val="000000">
                      <a:alpha val="30000"/>
                    </a:srgbClr>
                  </a:outerShdw>
                </a:effectLst>
                <a:latin typeface="Gill Sans MT"/>
                <a:ea typeface="+mj-ea"/>
                <a:cs typeface="+mj-cs"/>
              </a:rPr>
              <a:t>-die erste digitale Bibliothek der EU-Länder</a:t>
            </a:r>
            <a:endParaRPr lang="ru-RU" sz="2800" dirty="0"/>
          </a:p>
        </p:txBody>
      </p:sp>
    </p:spTree>
    <p:extLst>
      <p:ext uri="{BB962C8B-B14F-4D97-AF65-F5344CB8AC3E}">
        <p14:creationId xmlns:p14="http://schemas.microsoft.com/office/powerpoint/2010/main" val="1457026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fontScale="90000"/>
            <a:scene3d>
              <a:camera prst="orthographicFront"/>
              <a:lightRig rig="threePt" dir="t"/>
            </a:scene3d>
            <a:sp3d extrusionH="57150">
              <a:bevelT w="38100" h="38100"/>
            </a:sp3d>
          </a:bodyPr>
          <a:lstStyle/>
          <a:p>
            <a:r>
              <a:rPr lang="de-DE" sz="3900" b="1" dirty="0">
                <a:solidFill>
                  <a:srgbClr val="4F271C">
                    <a:satMod val="130000"/>
                  </a:srgbClr>
                </a:solidFill>
                <a:latin typeface="Gill Sans MT" pitchFamily="34" charset="0"/>
                <a:cs typeface="Times New Roman" pitchFamily="18" charset="0"/>
              </a:rPr>
              <a:t>Die Bibliothek von Alexandria</a:t>
            </a:r>
            <a:endParaRPr lang="uk-UA" sz="48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lstStyle/>
          <a:p>
            <a:pPr marL="0" indent="0">
              <a:buNone/>
            </a:pPr>
            <a:r>
              <a:rPr lang="de-DE" sz="3900" dirty="0">
                <a:solidFill>
                  <a:srgbClr val="4F271C">
                    <a:satMod val="130000"/>
                  </a:srgbClr>
                </a:solidFill>
                <a:latin typeface="Gill Sans MT" pitchFamily="34" charset="0"/>
                <a:ea typeface="+mj-ea"/>
                <a:cs typeface="Times New Roman" pitchFamily="18" charset="0"/>
              </a:rPr>
              <a:t>Die Bibliothek von Alexandria war die be­rühmteste Bibliothek der Antike. Sie befand sich im ägyptischen Alexandria. Die Bibliothek be­herbergte 700. 000 Bücher - die Literatur aller Völker und Zeiten.</a:t>
            </a:r>
            <a:endParaRPr lang="ru-RU" dirty="0"/>
          </a:p>
        </p:txBody>
      </p:sp>
    </p:spTree>
    <p:extLst>
      <p:ext uri="{BB962C8B-B14F-4D97-AF65-F5344CB8AC3E}">
        <p14:creationId xmlns:p14="http://schemas.microsoft.com/office/powerpoint/2010/main" val="201549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7128792" cy="1143000"/>
          </a:xfrm>
        </p:spPr>
        <p:txBody>
          <a:bodyPr>
            <a:normAutofit/>
            <a:scene3d>
              <a:camera prst="orthographicFront"/>
              <a:lightRig rig="threePt" dir="t"/>
            </a:scene3d>
            <a:sp3d extrusionH="57150">
              <a:bevelT w="38100" h="38100"/>
            </a:sp3d>
          </a:bodyPr>
          <a:lstStyle/>
          <a:p>
            <a:pPr algn="l"/>
            <a:r>
              <a:rPr lang="de-DE" sz="3200" b="1" dirty="0">
                <a:solidFill>
                  <a:srgbClr val="4F271C">
                    <a:satMod val="130000"/>
                  </a:srgbClr>
                </a:solidFill>
                <a:latin typeface="Gill Sans MT" pitchFamily="34" charset="0"/>
                <a:cs typeface="Times New Roman" pitchFamily="18" charset="0"/>
              </a:rPr>
              <a:t>Die Kongress-Bibliothek </a:t>
            </a:r>
            <a:r>
              <a:rPr lang="de-DE" sz="3200" b="1" dirty="0" smtClean="0">
                <a:solidFill>
                  <a:srgbClr val="4F271C">
                    <a:satMod val="130000"/>
                  </a:srgbClr>
                </a:solidFill>
                <a:latin typeface="Gill Sans MT" pitchFamily="34" charset="0"/>
                <a:cs typeface="Times New Roman" pitchFamily="18" charset="0"/>
              </a:rPr>
              <a:t>in Washington</a:t>
            </a:r>
            <a:endParaRPr lang="uk-UA" sz="4800" dirty="0">
              <a:solidFill>
                <a:srgbClr val="FF0000">
                  <a:alpha val="95000"/>
                </a:srgbClr>
              </a:solidFill>
            </a:endParaRPr>
          </a:p>
        </p:txBody>
      </p:sp>
      <p:sp>
        <p:nvSpPr>
          <p:cNvPr id="3" name="Объект 2"/>
          <p:cNvSpPr>
            <a:spLocks noGrp="1"/>
          </p:cNvSpPr>
          <p:nvPr>
            <p:ph idx="1"/>
          </p:nvPr>
        </p:nvSpPr>
        <p:spPr>
          <a:xfrm>
            <a:off x="1835696" y="1600200"/>
            <a:ext cx="6851104" cy="4525963"/>
          </a:xfrm>
        </p:spPr>
        <p:txBody>
          <a:bodyPr/>
          <a:lstStyle/>
          <a:p>
            <a:pPr marL="0" indent="0">
              <a:buNone/>
            </a:pPr>
            <a:r>
              <a:rPr lang="de-DE" dirty="0">
                <a:solidFill>
                  <a:srgbClr val="4F271C">
                    <a:satMod val="130000"/>
                  </a:srgbClr>
                </a:solidFill>
                <a:latin typeface="Gill Sans MT" pitchFamily="34" charset="0"/>
                <a:ea typeface="+mj-ea"/>
                <a:cs typeface="Times New Roman" pitchFamily="18" charset="0"/>
              </a:rPr>
              <a:t>Die Kongress-Bibliothek in Washington ist mit mehr als 138 Millionen Titeln die größte Bibliothek der Welt. Zu ihrem Bestand gehören: 31 Millionen Bücher in 470 Sprachen, 50 Millionen Handschrif­ten, 12 Millionen Fotos, 4,8 Millionen Plane und Karten, außerdem die größte Sammlung seltener Bücher, darunter eine Gutenberg-Bibel</a:t>
            </a:r>
            <a:r>
              <a:rPr lang="uk-UA" dirty="0">
                <a:solidFill>
                  <a:srgbClr val="4F271C">
                    <a:satMod val="130000"/>
                  </a:srgbClr>
                </a:solidFill>
                <a:latin typeface="Times New Roman" pitchFamily="18" charset="0"/>
                <a:ea typeface="+mj-ea"/>
                <a:cs typeface="Times New Roman" pitchFamily="18" charset="0"/>
              </a:rPr>
              <a:t>.</a:t>
            </a:r>
            <a:endParaRPr lang="ru-RU" dirty="0"/>
          </a:p>
        </p:txBody>
      </p:sp>
    </p:spTree>
    <p:extLst>
      <p:ext uri="{BB962C8B-B14F-4D97-AF65-F5344CB8AC3E}">
        <p14:creationId xmlns:p14="http://schemas.microsoft.com/office/powerpoint/2010/main" val="2517400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274638"/>
            <a:ext cx="6995120" cy="1143000"/>
          </a:xfrm>
        </p:spPr>
        <p:txBody>
          <a:bodyPr>
            <a:normAutofit/>
            <a:scene3d>
              <a:camera prst="orthographicFront"/>
              <a:lightRig rig="threePt" dir="t"/>
            </a:scene3d>
            <a:sp3d extrusionH="57150">
              <a:bevelT w="38100" h="38100"/>
            </a:sp3d>
          </a:bodyPr>
          <a:lstStyle/>
          <a:p>
            <a:r>
              <a:rPr lang="de-DE" sz="3200" b="1" dirty="0">
                <a:solidFill>
                  <a:srgbClr val="4F271C">
                    <a:satMod val="130000"/>
                  </a:srgbClr>
                </a:solidFill>
                <a:latin typeface="Gill Sans MT" pitchFamily="34" charset="0"/>
                <a:cs typeface="Times New Roman" pitchFamily="18" charset="0"/>
              </a:rPr>
              <a:t>Herzogin-Anna-Amalia-Bibliothek</a:t>
            </a:r>
            <a:endParaRPr lang="uk-UA" sz="4800" dirty="0">
              <a:solidFill>
                <a:srgbClr val="FF0000">
                  <a:alpha val="95000"/>
                </a:srgbClr>
              </a:solidFill>
            </a:endParaRPr>
          </a:p>
        </p:txBody>
      </p:sp>
      <p:sp>
        <p:nvSpPr>
          <p:cNvPr id="3" name="Объект 2"/>
          <p:cNvSpPr>
            <a:spLocks noGrp="1"/>
          </p:cNvSpPr>
          <p:nvPr>
            <p:ph idx="1"/>
          </p:nvPr>
        </p:nvSpPr>
        <p:spPr>
          <a:xfrm>
            <a:off x="1835696" y="1916832"/>
            <a:ext cx="6851104" cy="4209331"/>
          </a:xfrm>
        </p:spPr>
        <p:txBody>
          <a:bodyPr>
            <a:normAutofit fontScale="92500" lnSpcReduction="10000"/>
          </a:bodyPr>
          <a:lstStyle/>
          <a:p>
            <a:pPr marL="0" indent="0">
              <a:buNone/>
            </a:pPr>
            <a:r>
              <a:rPr lang="de-DE" dirty="0">
                <a:solidFill>
                  <a:srgbClr val="4F271C">
                    <a:satMod val="130000"/>
                  </a:srgbClr>
                </a:solidFill>
                <a:latin typeface="Gill Sans MT" pitchFamily="34" charset="0"/>
                <a:ea typeface="+mj-ea"/>
                <a:cs typeface="Times New Roman" pitchFamily="18" charset="0"/>
              </a:rPr>
              <a:t>Die Hofbibliothek in Weimar (Herzogin Anna Amalia Bibliothek), eine der ersten öffentlich zu­gänglichen Fürstenbibliotheken, wurde 1691 ge­gründet. Die Bibliothek beherbergt literarische Zeugnisse vom 9. bis zum 21. Jahrhunden. Ihr Bestand umfasst rund 1 Mio. Exemplare. Heute ist die Bibliothek ein bedeutendes Forschungszentrum für europäische Kultur- und Literaturgeschichte.</a:t>
            </a:r>
            <a:endParaRPr lang="ru-RU" dirty="0"/>
          </a:p>
        </p:txBody>
      </p:sp>
    </p:spTree>
    <p:extLst>
      <p:ext uri="{BB962C8B-B14F-4D97-AF65-F5344CB8AC3E}">
        <p14:creationId xmlns:p14="http://schemas.microsoft.com/office/powerpoint/2010/main" val="3316079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німцька мова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німцька мовашаблон</Template>
  <TotalTime>51</TotalTime>
  <Words>817</Words>
  <Application>Microsoft Office PowerPoint</Application>
  <PresentationFormat>Экран (4:3)</PresentationFormat>
  <Paragraphs>118</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німцька мовашаблон</vt:lpstr>
      <vt:lpstr> Bibliotheken gestern und heute </vt:lpstr>
      <vt:lpstr>Презентация PowerPoint</vt:lpstr>
      <vt:lpstr>Презентация PowerPoint</vt:lpstr>
      <vt:lpstr>Презентация PowerPoint</vt:lpstr>
      <vt:lpstr>Welche Bibliotheken gibt es?</vt:lpstr>
      <vt:lpstr>Die berühmtesten Bibliotheken der Welt</vt:lpstr>
      <vt:lpstr>Die Bibliothek von Alexandria</vt:lpstr>
      <vt:lpstr>Die Kongress-Bibliothek in Washington</vt:lpstr>
      <vt:lpstr>Herzogin-Anna-Amalia-Bibliothek</vt:lpstr>
      <vt:lpstr>Europeana</vt:lpstr>
      <vt:lpstr>Wortschatz</vt:lpstr>
      <vt:lpstr>Презентация PowerPoint</vt:lpstr>
      <vt:lpstr>Bibliotheken heute</vt:lpstr>
      <vt:lpstr>Презентация PowerPoint</vt:lpstr>
      <vt:lpstr>Bücher</vt:lpstr>
      <vt:lpstr>Literarische Gattungen</vt:lpstr>
      <vt:lpstr>Literarische Gattungen</vt:lpstr>
      <vt:lpstr>Welche literarischen Gattungen sind das? Ordne die Wörter den Erklärungen zu.</vt:lpstr>
      <vt:lpstr>Antworten</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Bibliotheken gestern und heute</dc:title>
  <dc:creator>Buk</dc:creator>
  <cp:lastModifiedBy>Пользователь Windows</cp:lastModifiedBy>
  <cp:revision>9</cp:revision>
  <dcterms:created xsi:type="dcterms:W3CDTF">2016-11-02T16:20:24Z</dcterms:created>
  <dcterms:modified xsi:type="dcterms:W3CDTF">2016-11-20T11:20:47Z</dcterms:modified>
</cp:coreProperties>
</file>